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31"/>
  </p:notesMasterIdLst>
  <p:sldIdLst>
    <p:sldId id="257" r:id="rId2"/>
    <p:sldId id="270" r:id="rId3"/>
    <p:sldId id="4674" r:id="rId4"/>
    <p:sldId id="4675" r:id="rId5"/>
    <p:sldId id="4681" r:id="rId6"/>
    <p:sldId id="4685" r:id="rId7"/>
    <p:sldId id="4686" r:id="rId8"/>
    <p:sldId id="4693" r:id="rId9"/>
    <p:sldId id="4682" r:id="rId10"/>
    <p:sldId id="4687" r:id="rId11"/>
    <p:sldId id="4688" r:id="rId12"/>
    <p:sldId id="4689" r:id="rId13"/>
    <p:sldId id="4676" r:id="rId14"/>
    <p:sldId id="4677" r:id="rId15"/>
    <p:sldId id="4683" r:id="rId16"/>
    <p:sldId id="4684" r:id="rId17"/>
    <p:sldId id="4678" r:id="rId18"/>
    <p:sldId id="4679" r:id="rId19"/>
    <p:sldId id="4680" r:id="rId20"/>
    <p:sldId id="4694" r:id="rId21"/>
    <p:sldId id="4695" r:id="rId22"/>
    <p:sldId id="4696" r:id="rId23"/>
    <p:sldId id="4697" r:id="rId24"/>
    <p:sldId id="4698" r:id="rId25"/>
    <p:sldId id="4699" r:id="rId26"/>
    <p:sldId id="4690" r:id="rId27"/>
    <p:sldId id="4691" r:id="rId28"/>
    <p:sldId id="4692" r:id="rId29"/>
    <p:sldId id="27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5" autoAdjust="0"/>
    <p:restoredTop sz="94660"/>
  </p:normalViewPr>
  <p:slideViewPr>
    <p:cSldViewPr snapToGrid="0">
      <p:cViewPr>
        <p:scale>
          <a:sx n="80" d="100"/>
          <a:sy n="80" d="100"/>
        </p:scale>
        <p:origin x="525"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Light" panose="020F03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Light" panose="020F0302020204030204" pitchFamily="34" charset="0"/>
              </a:defRPr>
            </a:lvl1pPr>
          </a:lstStyle>
          <a:p>
            <a:fld id="{5CDF7F7E-F815-4845-9F25-6AA55375E7FC}" type="datetimeFigureOut">
              <a:rPr lang="en-US" smtClean="0"/>
              <a:pPr/>
              <a:t>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Light" panose="020F03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Light" panose="020F0302020204030204" pitchFamily="34" charset="0"/>
              </a:defRPr>
            </a:lvl1pPr>
          </a:lstStyle>
          <a:p>
            <a:fld id="{BD503204-0D85-4D43-9361-EE939A533DBE}" type="slidenum">
              <a:rPr lang="en-US" smtClean="0"/>
              <a:pPr/>
              <a:t>‹#›</a:t>
            </a:fld>
            <a:endParaRPr lang="en-US" dirty="0"/>
          </a:p>
        </p:txBody>
      </p:sp>
    </p:spTree>
    <p:extLst>
      <p:ext uri="{BB962C8B-B14F-4D97-AF65-F5344CB8AC3E}">
        <p14:creationId xmlns:p14="http://schemas.microsoft.com/office/powerpoint/2010/main" val="2549709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Light" panose="020F0302020204030204" pitchFamily="34" charset="0"/>
        <a:ea typeface="+mn-ea"/>
        <a:cs typeface="+mn-cs"/>
      </a:defRPr>
    </a:lvl1pPr>
    <a:lvl2pPr marL="457200" algn="l" defTabSz="914400" rtl="0" eaLnBrk="1" latinLnBrk="0" hangingPunct="1">
      <a:defRPr sz="1200" kern="1200">
        <a:solidFill>
          <a:schemeClr val="tx1"/>
        </a:solidFill>
        <a:latin typeface="Calibri Light" panose="020F0302020204030204" pitchFamily="34" charset="0"/>
        <a:ea typeface="+mn-ea"/>
        <a:cs typeface="+mn-cs"/>
      </a:defRPr>
    </a:lvl2pPr>
    <a:lvl3pPr marL="914400" algn="l" defTabSz="914400" rtl="0" eaLnBrk="1" latinLnBrk="0" hangingPunct="1">
      <a:defRPr sz="1200" kern="1200">
        <a:solidFill>
          <a:schemeClr val="tx1"/>
        </a:solidFill>
        <a:latin typeface="Calibri Light" panose="020F0302020204030204" pitchFamily="34" charset="0"/>
        <a:ea typeface="+mn-ea"/>
        <a:cs typeface="+mn-cs"/>
      </a:defRPr>
    </a:lvl3pPr>
    <a:lvl4pPr marL="1371600" algn="l" defTabSz="914400" rtl="0" eaLnBrk="1" latinLnBrk="0" hangingPunct="1">
      <a:defRPr sz="1200" kern="1200">
        <a:solidFill>
          <a:schemeClr val="tx1"/>
        </a:solidFill>
        <a:latin typeface="Calibri Light" panose="020F0302020204030204" pitchFamily="34" charset="0"/>
        <a:ea typeface="+mn-ea"/>
        <a:cs typeface="+mn-cs"/>
      </a:defRPr>
    </a:lvl4pPr>
    <a:lvl5pPr marL="1828800" algn="l" defTabSz="914400" rtl="0" eaLnBrk="1" latinLnBrk="0" hangingPunct="1">
      <a:defRPr sz="120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9686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334736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093709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Calibri Light" panose="020F0302020204030204" pitchFamily="34" charset="0"/>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Tree>
    <p:extLst>
      <p:ext uri="{BB962C8B-B14F-4D97-AF65-F5344CB8AC3E}">
        <p14:creationId xmlns:p14="http://schemas.microsoft.com/office/powerpoint/2010/main" val="170940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892455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1/3/2025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122460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1/3/2025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441414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78655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556355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6"/>
        <p:cNvGrpSpPr/>
        <p:nvPr/>
      </p:nvGrpSpPr>
      <p:grpSpPr>
        <a:xfrm>
          <a:off x="0" y="0"/>
          <a:ext cx="0" cy="0"/>
          <a:chOff x="0" y="0"/>
          <a:chExt cx="0" cy="0"/>
        </a:xfrm>
      </p:grpSpPr>
      <p:sp>
        <p:nvSpPr>
          <p:cNvPr id="17" name="Google Shape;17;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Calibri Light" panose="020F0302020204030204" pitchFamily="34" charset="0"/>
                <a:cs typeface="Calibri Light" panose="020F03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94504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2228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22039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BE7BA9-91CD-41CC-B7FA-68F96BC9FFCB}" type="datetimeFigureOut">
              <a:rPr lang="en-US" smtClean="0"/>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3423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BE7BA9-91CD-41CC-B7FA-68F96BC9FFCB}" type="datetimeFigureOut">
              <a:rPr lang="en-US" smtClean="0"/>
              <a:t>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4963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2BE7BA9-91CD-41CC-B7FA-68F96BC9FFCB}" type="datetimeFigureOut">
              <a:rPr lang="en-US" smtClean="0"/>
              <a:t>1/3/2025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89358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2BE7BA9-91CD-41CC-B7FA-68F96BC9FFCB}" type="datetimeFigureOut">
              <a:rPr lang="en-US" smtClean="0"/>
              <a:t>1/3/2025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659891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2BE7BA9-91CD-41CC-B7FA-68F96BC9FFCB}" type="datetimeFigureOut">
              <a:rPr lang="en-US" smtClean="0"/>
              <a:t>1/3/2025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2639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7410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Calibri Light" panose="020F0302020204030204" pitchFamily="34" charset="0"/>
              </a:defRPr>
            </a:lvl1pPr>
          </a:lstStyle>
          <a:p>
            <a:fld id="{D2BE7BA9-91CD-41CC-B7FA-68F96BC9FFCB}" type="datetimeFigureOut">
              <a:rPr lang="en-US" smtClean="0"/>
              <a:pPr/>
              <a:t>1/3/2025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Calibri Light" panose="020F0302020204030204" pitchFamily="34" charset="0"/>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Calibri Light" panose="020F0302020204030204" pitchFamily="34" charset="0"/>
              </a:defRPr>
            </a:lvl1pPr>
          </a:lstStyle>
          <a:p>
            <a:fld id="{028FF577-10E9-484E-8F87-B30A3AFE558A}" type="slidenum">
              <a:rPr lang="en-US" smtClean="0"/>
              <a:pPr/>
              <a:t>‹#›</a:t>
            </a:fld>
            <a:endParaRPr lang="en-US" dirty="0"/>
          </a:p>
        </p:txBody>
      </p:sp>
    </p:spTree>
    <p:extLst>
      <p:ext uri="{BB962C8B-B14F-4D97-AF65-F5344CB8AC3E}">
        <p14:creationId xmlns:p14="http://schemas.microsoft.com/office/powerpoint/2010/main" val="292632146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xStyles>
    <p:titleStyle>
      <a:lvl1pPr algn="l" defTabSz="457200" rtl="0" eaLnBrk="1" latinLnBrk="0" hangingPunct="1">
        <a:spcBef>
          <a:spcPct val="0"/>
        </a:spcBef>
        <a:buNone/>
        <a:defRPr sz="4200" b="0" i="0" kern="1200">
          <a:solidFill>
            <a:schemeClr val="tx2"/>
          </a:solidFill>
          <a:latin typeface="Calibri Light" panose="020F03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Calibri Light" panose="020F0302020204030204" pitchFamily="34" charset="0"/>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Calibri Light" panose="020F0302020204030204" pitchFamily="34" charset="0"/>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Calibri Light" panose="020F0302020204030204" pitchFamily="34" charset="0"/>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
          <p:cNvSpPr txBox="1"/>
          <p:nvPr/>
        </p:nvSpPr>
        <p:spPr>
          <a:xfrm>
            <a:off x="841664" y="914401"/>
            <a:ext cx="10420696" cy="3283526"/>
          </a:xfrm>
          <a:prstGeom prst="rect">
            <a:avLst/>
          </a:prstGeom>
          <a:noFill/>
          <a:ln>
            <a:noFill/>
          </a:ln>
        </p:spPr>
        <p:txBody>
          <a:bodyPr spcFirstLastPara="1" wrap="square" lIns="28400" tIns="28400" rIns="28400" bIns="28400" anchor="ctr" anchorCtr="0">
            <a:noAutofit/>
          </a:bodyPr>
          <a:lstStyle/>
          <a:p>
            <a:pPr algn="ctr">
              <a:spcBef>
                <a:spcPts val="133"/>
              </a:spcBef>
              <a:buClr>
                <a:schemeClr val="dk1"/>
              </a:buClr>
              <a:buSzPts val="1100"/>
            </a:pPr>
            <a:r>
              <a:rPr lang="en-GB" sz="5400" b="1"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INTRODUCTION TO </a:t>
            </a:r>
          </a:p>
          <a:p>
            <a:pPr algn="ctr">
              <a:spcBef>
                <a:spcPts val="133"/>
              </a:spcBef>
              <a:buClr>
                <a:schemeClr val="dk1"/>
              </a:buClr>
              <a:buSzPts val="1100"/>
            </a:pPr>
            <a:r>
              <a:rPr lang="en-GB" sz="9600" b="1"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CANCER GENOMICS</a:t>
            </a:r>
            <a:endParaRPr lang="vi-VN" sz="9600" dirty="0">
              <a:latin typeface="Calibri Light" panose="020F0302020204030204" pitchFamily="34" charset="0"/>
              <a:cs typeface="Calibri Light" panose="020F0302020204030204" pitchFamily="34" charset="0"/>
            </a:endParaRPr>
          </a:p>
        </p:txBody>
      </p:sp>
      <p:sp>
        <p:nvSpPr>
          <p:cNvPr id="67" name="Google Shape;67;p1"/>
          <p:cNvSpPr txBox="1"/>
          <p:nvPr/>
        </p:nvSpPr>
        <p:spPr>
          <a:xfrm>
            <a:off x="5437414" y="4457608"/>
            <a:ext cx="5459186" cy="1538857"/>
          </a:xfrm>
          <a:prstGeom prst="rect">
            <a:avLst/>
          </a:prstGeom>
          <a:noFill/>
          <a:ln>
            <a:noFill/>
          </a:ln>
        </p:spPr>
        <p:txBody>
          <a:bodyPr spcFirstLastPara="1" wrap="square" lIns="60950" tIns="30467" rIns="60950" bIns="30467" anchor="t" anchorCtr="0">
            <a:spAutoFit/>
          </a:bodyPr>
          <a:lstStyle/>
          <a:p>
            <a:pPr algn="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Jan 03 2025</a:t>
            </a:r>
          </a:p>
          <a:p>
            <a:pPr algn="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Giảng</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viên</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TS. Lưu Phúc Lợi</a:t>
            </a:r>
          </a:p>
          <a:p>
            <a:pPr algn="r"/>
            <a:r>
              <a:rPr lang="en-US" sz="2400" b="1" dirty="0">
                <a:solidFill>
                  <a:schemeClr val="lt1"/>
                </a:solidFill>
                <a:latin typeface="Calibri Light" panose="020F0302020204030204" pitchFamily="34" charset="0"/>
                <a:cs typeface="Calibri Light" panose="020F0302020204030204" pitchFamily="34" charset="0"/>
                <a:sym typeface="Calibri"/>
              </a:rPr>
              <a:t>Email: Luu.p.loi@googlemail.com</a:t>
            </a:r>
          </a:p>
          <a:p>
            <a:pPr algn="r"/>
            <a:r>
              <a:rPr lang="en-US" sz="2400" b="1" dirty="0" err="1">
                <a:solidFill>
                  <a:schemeClr val="lt1"/>
                </a:solidFill>
                <a:latin typeface="Calibri Light" panose="020F0302020204030204" pitchFamily="34" charset="0"/>
                <a:cs typeface="Calibri Light" panose="020F0302020204030204" pitchFamily="34" charset="0"/>
                <a:sym typeface="Calibri"/>
              </a:rPr>
              <a:t>Zalo</a:t>
            </a:r>
            <a:r>
              <a:rPr lang="en-US" sz="2400" b="1" dirty="0">
                <a:solidFill>
                  <a:schemeClr val="lt1"/>
                </a:solidFill>
                <a:latin typeface="Calibri Light" panose="020F0302020204030204" pitchFamily="34" charset="0"/>
                <a:cs typeface="Calibri Light" panose="020F0302020204030204" pitchFamily="34" charset="0"/>
                <a:sym typeface="Calibri"/>
              </a:rPr>
              <a:t>: 0901802182</a:t>
            </a:r>
            <a:endParaRPr sz="1200" dirty="0">
              <a:latin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US" sz="4000" b="1" dirty="0"/>
              <a:t>Refining treatment</a:t>
            </a:r>
          </a:p>
        </p:txBody>
      </p:sp>
      <p:sp>
        <p:nvSpPr>
          <p:cNvPr id="5" name="TextBox 4">
            <a:extLst>
              <a:ext uri="{FF2B5EF4-FFF2-40B4-BE49-F238E27FC236}">
                <a16:creationId xmlns:a16="http://schemas.microsoft.com/office/drawing/2014/main" id="{A58D3AF4-0711-E913-0BF0-87802D1C25F4}"/>
              </a:ext>
            </a:extLst>
          </p:cNvPr>
          <p:cNvSpPr txBox="1"/>
          <p:nvPr/>
        </p:nvSpPr>
        <p:spPr>
          <a:xfrm>
            <a:off x="5617466" y="6292407"/>
            <a:ext cx="6096866" cy="261610"/>
          </a:xfrm>
          <a:prstGeom prst="rect">
            <a:avLst/>
          </a:prstGeom>
          <a:noFill/>
        </p:spPr>
        <p:txBody>
          <a:bodyPr wrap="square">
            <a:spAutoFit/>
          </a:bodyPr>
          <a:lstStyle/>
          <a:p>
            <a:pPr algn="r"/>
            <a:r>
              <a:rPr lang="en-US" sz="1100" dirty="0">
                <a:latin typeface="Calibri Light" panose="020F0302020204030204" pitchFamily="34" charset="0"/>
              </a:rPr>
              <a:t>https://www.genomicseducation.hee.nhs.uk/cancer-genomics/</a:t>
            </a:r>
          </a:p>
        </p:txBody>
      </p:sp>
      <p:sp>
        <p:nvSpPr>
          <p:cNvPr id="9" name="TextBox 8">
            <a:extLst>
              <a:ext uri="{FF2B5EF4-FFF2-40B4-BE49-F238E27FC236}">
                <a16:creationId xmlns:a16="http://schemas.microsoft.com/office/drawing/2014/main" id="{7F15C9B6-32FC-6533-181F-C26088CD2B3B}"/>
              </a:ext>
            </a:extLst>
          </p:cNvPr>
          <p:cNvSpPr txBox="1"/>
          <p:nvPr/>
        </p:nvSpPr>
        <p:spPr>
          <a:xfrm>
            <a:off x="1039906" y="1648277"/>
            <a:ext cx="10375154" cy="2862322"/>
          </a:xfrm>
          <a:prstGeom prst="rect">
            <a:avLst/>
          </a:prstGeom>
          <a:noFill/>
        </p:spPr>
        <p:txBody>
          <a:bodyPr wrap="square">
            <a:spAutoFit/>
          </a:bodyPr>
          <a:lstStyle/>
          <a:p>
            <a:pPr marL="342900" indent="-342900" algn="just">
              <a:buFont typeface="Wingdings" panose="05000000000000000000" pitchFamily="2" charset="2"/>
              <a:buChar char="q"/>
            </a:pPr>
            <a:r>
              <a:rPr lang="en-GB" sz="2000" b="1" dirty="0">
                <a:latin typeface="Calibri Light" panose="020F0302020204030204" pitchFamily="34" charset="0"/>
                <a:ea typeface="Calibri Light" panose="020F0302020204030204" pitchFamily="34" charset="0"/>
                <a:cs typeface="Calibri Light" panose="020F0302020204030204" pitchFamily="34" charset="0"/>
              </a:rPr>
              <a:t>Some genomic variants within the cancer genome can be used to work out the most appropriate treatment for the patient. Some variants can make the person more, or less, likely to respond well to particular treatments.</a:t>
            </a:r>
          </a:p>
          <a:p>
            <a:pPr marL="342900" indent="-342900" algn="just">
              <a:buFont typeface="Wingdings" panose="05000000000000000000" pitchFamily="2" charset="2"/>
              <a:buChar char="q"/>
            </a:pPr>
            <a:endParaRPr lang="en-GB" sz="2000" b="1" dirty="0">
              <a:latin typeface="Calibri Light" panose="020F0302020204030204" pitchFamily="34" charset="0"/>
              <a:ea typeface="Calibri Light" panose="020F0302020204030204" pitchFamily="34" charset="0"/>
              <a:cs typeface="Calibri Light" panose="020F0302020204030204" pitchFamily="34" charset="0"/>
            </a:endParaRPr>
          </a:p>
          <a:p>
            <a:pPr marL="342900" indent="-342900" algn="just">
              <a:buFont typeface="Wingdings" panose="05000000000000000000" pitchFamily="2" charset="2"/>
              <a:buChar char="q"/>
            </a:pPr>
            <a:r>
              <a:rPr lang="en-GB" sz="2000" b="1" dirty="0">
                <a:latin typeface="Calibri Light" panose="020F0302020204030204" pitchFamily="34" charset="0"/>
                <a:ea typeface="Calibri Light" panose="020F0302020204030204" pitchFamily="34" charset="0"/>
                <a:cs typeface="Calibri Light" panose="020F0302020204030204" pitchFamily="34" charset="0"/>
              </a:rPr>
              <a:t>For example, tumours with certain variants in the EGFR gene respond well to EGFR-inhibitor drugs, but those without such variants do not. So two people with the same diagnosis of breast cancer may have different treatments based on the genomic information from their tumour.</a:t>
            </a:r>
          </a:p>
          <a:p>
            <a:pPr marL="342900" indent="-342900" algn="just">
              <a:buFont typeface="Wingdings" panose="05000000000000000000" pitchFamily="2" charset="2"/>
              <a:buChar char="q"/>
            </a:pPr>
            <a:endParaRPr lang="en-GB" sz="2000" b="1" dirty="0">
              <a:latin typeface="Calibri Light" panose="020F0302020204030204" pitchFamily="34" charset="0"/>
              <a:ea typeface="Calibri Light" panose="020F0302020204030204" pitchFamily="34" charset="0"/>
              <a:cs typeface="Calibri Light" panose="020F0302020204030204" pitchFamily="34" charset="0"/>
            </a:endParaRPr>
          </a:p>
          <a:p>
            <a:pPr marL="342900" indent="-342900" algn="just">
              <a:buFont typeface="Wingdings" panose="05000000000000000000" pitchFamily="2" charset="2"/>
              <a:buChar char="q"/>
            </a:pPr>
            <a:r>
              <a:rPr lang="en-GB" sz="2000" b="1" dirty="0">
                <a:latin typeface="Calibri Light" panose="020F0302020204030204" pitchFamily="34" charset="0"/>
                <a:ea typeface="Calibri Light" panose="020F0302020204030204" pitchFamily="34" charset="0"/>
                <a:cs typeface="Calibri Light" panose="020F0302020204030204" pitchFamily="34" charset="0"/>
              </a:rPr>
              <a:t>Novel treatments can also be identified by sequencing the tumour’s genome. </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954133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US" sz="4000" b="1" dirty="0"/>
              <a:t>Refining treatment</a:t>
            </a:r>
          </a:p>
        </p:txBody>
      </p:sp>
      <p:sp>
        <p:nvSpPr>
          <p:cNvPr id="5" name="TextBox 4">
            <a:extLst>
              <a:ext uri="{FF2B5EF4-FFF2-40B4-BE49-F238E27FC236}">
                <a16:creationId xmlns:a16="http://schemas.microsoft.com/office/drawing/2014/main" id="{A58D3AF4-0711-E913-0BF0-87802D1C25F4}"/>
              </a:ext>
            </a:extLst>
          </p:cNvPr>
          <p:cNvSpPr txBox="1"/>
          <p:nvPr/>
        </p:nvSpPr>
        <p:spPr>
          <a:xfrm>
            <a:off x="5599536" y="6506897"/>
            <a:ext cx="6096866" cy="261610"/>
          </a:xfrm>
          <a:prstGeom prst="rect">
            <a:avLst/>
          </a:prstGeom>
          <a:noFill/>
        </p:spPr>
        <p:txBody>
          <a:bodyPr wrap="square">
            <a:spAutoFit/>
          </a:bodyPr>
          <a:lstStyle/>
          <a:p>
            <a:pPr algn="r"/>
            <a:r>
              <a:rPr lang="en-US" sz="1100" dirty="0">
                <a:latin typeface="Calibri Light" panose="020F0302020204030204" pitchFamily="34" charset="0"/>
              </a:rPr>
              <a:t>https://www.lungcancerjournal.info/article/S0169-5002%2824%2900429-X/fulltext</a:t>
            </a:r>
          </a:p>
        </p:txBody>
      </p:sp>
      <p:pic>
        <p:nvPicPr>
          <p:cNvPr id="4" name="Picture 3">
            <a:extLst>
              <a:ext uri="{FF2B5EF4-FFF2-40B4-BE49-F238E27FC236}">
                <a16:creationId xmlns:a16="http://schemas.microsoft.com/office/drawing/2014/main" id="{A63FDB83-98C8-9B67-471F-4CFE77D7A17F}"/>
              </a:ext>
            </a:extLst>
          </p:cNvPr>
          <p:cNvPicPr>
            <a:picLocks noChangeAspect="1"/>
          </p:cNvPicPr>
          <p:nvPr/>
        </p:nvPicPr>
        <p:blipFill>
          <a:blip r:embed="rId2"/>
          <a:stretch>
            <a:fillRect/>
          </a:stretch>
        </p:blipFill>
        <p:spPr>
          <a:xfrm>
            <a:off x="1213224" y="1051713"/>
            <a:ext cx="9604188" cy="5295460"/>
          </a:xfrm>
          <a:prstGeom prst="rect">
            <a:avLst/>
          </a:prstGeom>
        </p:spPr>
      </p:pic>
    </p:spTree>
    <p:extLst>
      <p:ext uri="{BB962C8B-B14F-4D97-AF65-F5344CB8AC3E}">
        <p14:creationId xmlns:p14="http://schemas.microsoft.com/office/powerpoint/2010/main" val="2021545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US" sz="4000" b="1" dirty="0"/>
              <a:t>Refining treatment</a:t>
            </a:r>
          </a:p>
        </p:txBody>
      </p:sp>
      <p:sp>
        <p:nvSpPr>
          <p:cNvPr id="5" name="TextBox 4">
            <a:extLst>
              <a:ext uri="{FF2B5EF4-FFF2-40B4-BE49-F238E27FC236}">
                <a16:creationId xmlns:a16="http://schemas.microsoft.com/office/drawing/2014/main" id="{A58D3AF4-0711-E913-0BF0-87802D1C25F4}"/>
              </a:ext>
            </a:extLst>
          </p:cNvPr>
          <p:cNvSpPr txBox="1"/>
          <p:nvPr/>
        </p:nvSpPr>
        <p:spPr>
          <a:xfrm>
            <a:off x="5599536" y="6506897"/>
            <a:ext cx="6096866" cy="261610"/>
          </a:xfrm>
          <a:prstGeom prst="rect">
            <a:avLst/>
          </a:prstGeom>
          <a:noFill/>
        </p:spPr>
        <p:txBody>
          <a:bodyPr wrap="square">
            <a:spAutoFit/>
          </a:bodyPr>
          <a:lstStyle/>
          <a:p>
            <a:pPr algn="r"/>
            <a:r>
              <a:rPr lang="en-US" sz="1100" dirty="0">
                <a:latin typeface="Calibri Light" panose="020F0302020204030204" pitchFamily="34" charset="0"/>
              </a:rPr>
              <a:t>https://www.lungcancerjournal.info/article/S0169-5002%2824%2900429-X/fulltext</a:t>
            </a:r>
          </a:p>
        </p:txBody>
      </p:sp>
      <p:pic>
        <p:nvPicPr>
          <p:cNvPr id="12290" name="Picture 2">
            <a:extLst>
              <a:ext uri="{FF2B5EF4-FFF2-40B4-BE49-F238E27FC236}">
                <a16:creationId xmlns:a16="http://schemas.microsoft.com/office/drawing/2014/main" id="{A9029F70-1026-1D42-DFC6-C2DC8BC07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929" y="1117065"/>
            <a:ext cx="10464800" cy="5079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91173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GB" sz="4400" b="1" dirty="0">
                <a:latin typeface="Calibri Light" panose="020F0302020204030204" pitchFamily="34" charset="0"/>
                <a:ea typeface="Calibri Light" panose="020F0302020204030204" pitchFamily="34" charset="0"/>
                <a:cs typeface="Calibri Light" panose="020F0302020204030204" pitchFamily="34" charset="0"/>
              </a:rPr>
              <a:t>The hallmarks of cancer</a:t>
            </a:r>
            <a:endParaRPr lang="en-US" dirty="0"/>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581891" y="1179368"/>
            <a:ext cx="6333259" cy="5069031"/>
          </a:xfrm>
        </p:spPr>
        <p:txBody>
          <a:bodyPr>
            <a:normAutofit fontScale="77500" lnSpcReduction="20000"/>
          </a:bodyPr>
          <a:lstStyle/>
          <a:p>
            <a:pPr algn="just">
              <a:lnSpc>
                <a:spcPct val="120000"/>
              </a:lnSpc>
            </a:pPr>
            <a:r>
              <a:rPr lang="en-GB" dirty="0"/>
              <a:t>Several of these malignant traits involve critical genomic modifications that allow cancerous cells to remain in the cell cycle pathway. </a:t>
            </a:r>
          </a:p>
          <a:p>
            <a:pPr algn="just">
              <a:lnSpc>
                <a:spcPct val="120000"/>
              </a:lnSpc>
            </a:pPr>
            <a:r>
              <a:rPr lang="en-GB" dirty="0"/>
              <a:t>Due to the error-prone nature of DNA replication, the cell cycle contains essential checkpoints which evaluate the genomic integrity of the cell and prevent genetic errors from being copied into the next generation of cells. </a:t>
            </a:r>
          </a:p>
          <a:p>
            <a:pPr algn="just">
              <a:lnSpc>
                <a:spcPct val="120000"/>
              </a:lnSpc>
            </a:pPr>
            <a:r>
              <a:rPr lang="en-GB" dirty="0"/>
              <a:t>Should a defective cell be recognised, the checkpoints can trigger a variety of signalling pathways which prevent progression through the cell cycle.</a:t>
            </a:r>
          </a:p>
          <a:p>
            <a:pPr algn="just">
              <a:lnSpc>
                <a:spcPct val="120000"/>
              </a:lnSpc>
            </a:pPr>
            <a:r>
              <a:rPr lang="en-GB" dirty="0"/>
              <a:t>Normally, excessive DNA damage triggers repair pathways or an induced cell death mechanism – apoptosis – to either fix or destroy abnormal cells. </a:t>
            </a:r>
          </a:p>
          <a:p>
            <a:pPr algn="just">
              <a:lnSpc>
                <a:spcPct val="120000"/>
              </a:lnSpc>
            </a:pPr>
            <a:r>
              <a:rPr lang="en-GB" dirty="0"/>
              <a:t>Cancerous cells employ a variety of methods to avoid this fate. </a:t>
            </a:r>
          </a:p>
          <a:p>
            <a:pPr algn="just">
              <a:lnSpc>
                <a:spcPct val="120000"/>
              </a:lnSpc>
            </a:pPr>
            <a:r>
              <a:rPr lang="en-GB" dirty="0"/>
              <a:t>This includes developing mutations which enable sustained proliferative signalling, replicative immortality, and resistance to cell death mechanisms. </a:t>
            </a:r>
            <a:endParaRPr lang="en-US" dirty="0"/>
          </a:p>
        </p:txBody>
      </p:sp>
      <p:sp>
        <p:nvSpPr>
          <p:cNvPr id="5" name="TextBox 4">
            <a:extLst>
              <a:ext uri="{FF2B5EF4-FFF2-40B4-BE49-F238E27FC236}">
                <a16:creationId xmlns:a16="http://schemas.microsoft.com/office/drawing/2014/main" id="{A58D3AF4-0711-E913-0BF0-87802D1C25F4}"/>
              </a:ext>
            </a:extLst>
          </p:cNvPr>
          <p:cNvSpPr txBox="1"/>
          <p:nvPr/>
        </p:nvSpPr>
        <p:spPr>
          <a:xfrm>
            <a:off x="5121419" y="6274477"/>
            <a:ext cx="6096866" cy="261610"/>
          </a:xfrm>
          <a:prstGeom prst="rect">
            <a:avLst/>
          </a:prstGeom>
          <a:noFill/>
        </p:spPr>
        <p:txBody>
          <a:bodyPr wrap="square">
            <a:spAutoFit/>
          </a:bodyPr>
          <a:lstStyle/>
          <a:p>
            <a:pPr algn="r"/>
            <a:r>
              <a:rPr lang="en-US" sz="1100" dirty="0">
                <a:latin typeface="Calibri Light" panose="020F0302020204030204" pitchFamily="34" charset="0"/>
              </a:rPr>
              <a:t>https://frontlinegenomics.com/a-guide-to-cancer-genomics/</a:t>
            </a:r>
          </a:p>
        </p:txBody>
      </p:sp>
      <p:pic>
        <p:nvPicPr>
          <p:cNvPr id="1026" name="Picture 2">
            <a:extLst>
              <a:ext uri="{FF2B5EF4-FFF2-40B4-BE49-F238E27FC236}">
                <a16:creationId xmlns:a16="http://schemas.microsoft.com/office/drawing/2014/main" id="{86EBE9CE-B477-697A-A7A9-0A911C747A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223" y="1498888"/>
            <a:ext cx="4689456" cy="386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526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GB" sz="4400" b="1" dirty="0">
                <a:latin typeface="Calibri Light" panose="020F0302020204030204" pitchFamily="34" charset="0"/>
                <a:ea typeface="Calibri Light" panose="020F0302020204030204" pitchFamily="34" charset="0"/>
                <a:cs typeface="Calibri Light" panose="020F0302020204030204" pitchFamily="34" charset="0"/>
              </a:rPr>
              <a:t>Tumour development</a:t>
            </a:r>
            <a:endParaRPr lang="en-US" dirty="0"/>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581891" y="1049490"/>
            <a:ext cx="11331286" cy="5069031"/>
          </a:xfrm>
        </p:spPr>
        <p:txBody>
          <a:bodyPr>
            <a:normAutofit/>
          </a:bodyPr>
          <a:lstStyle/>
          <a:p>
            <a:pPr algn="just">
              <a:lnSpc>
                <a:spcPct val="120000"/>
              </a:lnSpc>
            </a:pPr>
            <a:r>
              <a:rPr lang="en-GB" sz="1600" dirty="0"/>
              <a:t>Following the initial genetic changes that trigger oncogenesis, the subsequent uncontrolled growth of cancerous cells results in the development of a tumour in the primary site. </a:t>
            </a:r>
          </a:p>
          <a:p>
            <a:pPr algn="just">
              <a:lnSpc>
                <a:spcPct val="120000"/>
              </a:lnSpc>
            </a:pPr>
            <a:r>
              <a:rPr lang="en-GB" sz="1600" dirty="0"/>
              <a:t>Defined as any mass formed from the abnormal proliferation of cells, tumours may be either benign or malignant, depending upon their ability of invade surrounding tissue or spread to secondary sites within the body. </a:t>
            </a:r>
          </a:p>
          <a:p>
            <a:pPr algn="just">
              <a:lnSpc>
                <a:spcPct val="120000"/>
              </a:lnSpc>
            </a:pPr>
            <a:r>
              <a:rPr lang="en-GB" sz="1600" dirty="0"/>
              <a:t>Notably, only malignant tumours are considered cancerous.</a:t>
            </a:r>
          </a:p>
          <a:p>
            <a:pPr algn="just">
              <a:lnSpc>
                <a:spcPct val="120000"/>
              </a:lnSpc>
            </a:pPr>
            <a:r>
              <a:rPr lang="en-GB" sz="1600" dirty="0"/>
              <a:t>The development of tumours is a long, complex process which can take many years after the initial driver mutations occur. </a:t>
            </a:r>
          </a:p>
          <a:p>
            <a:pPr algn="just">
              <a:lnSpc>
                <a:spcPct val="120000"/>
              </a:lnSpc>
            </a:pPr>
            <a:r>
              <a:rPr lang="en-GB" sz="1600" dirty="0"/>
              <a:t>It is estimated that human tumours are only detectable once they number 10 – 100 billion cells, with researchers discovering that this process can take 10 years in breast and bowel cancers.</a:t>
            </a:r>
          </a:p>
        </p:txBody>
      </p:sp>
      <p:sp>
        <p:nvSpPr>
          <p:cNvPr id="5" name="TextBox 4">
            <a:extLst>
              <a:ext uri="{FF2B5EF4-FFF2-40B4-BE49-F238E27FC236}">
                <a16:creationId xmlns:a16="http://schemas.microsoft.com/office/drawing/2014/main" id="{A58D3AF4-0711-E913-0BF0-87802D1C25F4}"/>
              </a:ext>
            </a:extLst>
          </p:cNvPr>
          <p:cNvSpPr txBox="1"/>
          <p:nvPr/>
        </p:nvSpPr>
        <p:spPr>
          <a:xfrm>
            <a:off x="581891" y="6515152"/>
            <a:ext cx="6096866" cy="261610"/>
          </a:xfrm>
          <a:prstGeom prst="rect">
            <a:avLst/>
          </a:prstGeom>
          <a:noFill/>
        </p:spPr>
        <p:txBody>
          <a:bodyPr wrap="square">
            <a:spAutoFit/>
          </a:bodyPr>
          <a:lstStyle/>
          <a:p>
            <a:r>
              <a:rPr lang="en-US" sz="1100" dirty="0">
                <a:latin typeface="Calibri Light" panose="020F0302020204030204" pitchFamily="34" charset="0"/>
              </a:rPr>
              <a:t>https://frontlinegenomics.com/a-guide-to-cancer-genomics/</a:t>
            </a:r>
          </a:p>
        </p:txBody>
      </p:sp>
      <p:pic>
        <p:nvPicPr>
          <p:cNvPr id="2050" name="Picture 2" descr="Fig. 1">
            <a:extLst>
              <a:ext uri="{FF2B5EF4-FFF2-40B4-BE49-F238E27FC236}">
                <a16:creationId xmlns:a16="http://schemas.microsoft.com/office/drawing/2014/main" id="{D133AEDE-9542-A463-0499-C502F30BE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9382" y="4160485"/>
            <a:ext cx="5928013" cy="23079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C47398-9C73-FC7B-C50C-655CA4B288F0}"/>
              </a:ext>
            </a:extLst>
          </p:cNvPr>
          <p:cNvSpPr txBox="1"/>
          <p:nvPr/>
        </p:nvSpPr>
        <p:spPr>
          <a:xfrm>
            <a:off x="5874760" y="6515152"/>
            <a:ext cx="6096866" cy="261610"/>
          </a:xfrm>
          <a:prstGeom prst="rect">
            <a:avLst/>
          </a:prstGeom>
          <a:noFill/>
        </p:spPr>
        <p:txBody>
          <a:bodyPr wrap="square">
            <a:spAutoFit/>
          </a:bodyPr>
          <a:lstStyle/>
          <a:p>
            <a:pPr algn="r"/>
            <a:r>
              <a:rPr lang="en-US" sz="1100" dirty="0">
                <a:latin typeface="Calibri Light" panose="020F0302020204030204" pitchFamily="34" charset="0"/>
              </a:rPr>
              <a:t>https://www.nature.com/articles/s41392-024-01848-7</a:t>
            </a:r>
          </a:p>
        </p:txBody>
      </p:sp>
    </p:spTree>
    <p:extLst>
      <p:ext uri="{BB962C8B-B14F-4D97-AF65-F5344CB8AC3E}">
        <p14:creationId xmlns:p14="http://schemas.microsoft.com/office/powerpoint/2010/main" val="3609512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US" b="1" dirty="0"/>
              <a:t>Blood supply and cancer</a:t>
            </a:r>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581890" y="1168977"/>
            <a:ext cx="5382491" cy="4949544"/>
          </a:xfrm>
        </p:spPr>
        <p:txBody>
          <a:bodyPr>
            <a:normAutofit lnSpcReduction="10000"/>
          </a:bodyPr>
          <a:lstStyle/>
          <a:p>
            <a:pPr algn="just">
              <a:lnSpc>
                <a:spcPct val="120000"/>
              </a:lnSpc>
            </a:pPr>
            <a:r>
              <a:rPr lang="en-GB" sz="1600" dirty="0"/>
              <a:t>As the tumour gets bigger, its centre gets further and further away from the blood vessels in the area where it is growing. So the centre of the tumour gets less and less oxygen and nutrients.</a:t>
            </a:r>
          </a:p>
          <a:p>
            <a:pPr algn="just">
              <a:lnSpc>
                <a:spcPct val="120000"/>
              </a:lnSpc>
            </a:pPr>
            <a:r>
              <a:rPr lang="en-GB" sz="1600" dirty="0"/>
              <a:t>Like healthy cells, cancer cells can't live without oxygen and nutrients. So they send out signals called angiogenic factors.</a:t>
            </a:r>
          </a:p>
          <a:p>
            <a:pPr algn="just">
              <a:lnSpc>
                <a:spcPct val="120000"/>
              </a:lnSpc>
            </a:pPr>
            <a:r>
              <a:rPr lang="en-GB" sz="1600" dirty="0"/>
              <a:t>These encourage new blood vessels to grow into the tumour. This is called angiogenesis. Without a blood supply, a tumour can't grow much bigger than a pin head.</a:t>
            </a:r>
          </a:p>
          <a:p>
            <a:pPr algn="just">
              <a:lnSpc>
                <a:spcPct val="120000"/>
              </a:lnSpc>
            </a:pPr>
            <a:r>
              <a:rPr lang="en-GB" sz="1600" dirty="0"/>
              <a:t>Once a cancer can stimulate blood vessel growth, it can grow bigger. It stimulates hundreds of new small blood vessels (capillaries):</a:t>
            </a:r>
          </a:p>
          <a:p>
            <a:pPr lvl="1" algn="just">
              <a:lnSpc>
                <a:spcPct val="120000"/>
              </a:lnSpc>
              <a:buFont typeface="Wingdings" panose="05000000000000000000" pitchFamily="2" charset="2"/>
              <a:buChar char="q"/>
            </a:pPr>
            <a:r>
              <a:rPr lang="en-GB" sz="1400" dirty="0"/>
              <a:t>to grow </a:t>
            </a:r>
          </a:p>
          <a:p>
            <a:pPr lvl="1" algn="just">
              <a:lnSpc>
                <a:spcPct val="120000"/>
              </a:lnSpc>
              <a:buFont typeface="Wingdings" panose="05000000000000000000" pitchFamily="2" charset="2"/>
              <a:buChar char="q"/>
            </a:pPr>
            <a:r>
              <a:rPr lang="en-GB" sz="1400" dirty="0"/>
              <a:t>to bring in nutrients and oxygen</a:t>
            </a:r>
          </a:p>
        </p:txBody>
      </p:sp>
      <p:sp>
        <p:nvSpPr>
          <p:cNvPr id="5" name="TextBox 4">
            <a:extLst>
              <a:ext uri="{FF2B5EF4-FFF2-40B4-BE49-F238E27FC236}">
                <a16:creationId xmlns:a16="http://schemas.microsoft.com/office/drawing/2014/main" id="{A58D3AF4-0711-E913-0BF0-87802D1C25F4}"/>
              </a:ext>
            </a:extLst>
          </p:cNvPr>
          <p:cNvSpPr txBox="1"/>
          <p:nvPr/>
        </p:nvSpPr>
        <p:spPr>
          <a:xfrm>
            <a:off x="581891" y="6515152"/>
            <a:ext cx="6096866" cy="261610"/>
          </a:xfrm>
          <a:prstGeom prst="rect">
            <a:avLst/>
          </a:prstGeom>
          <a:noFill/>
        </p:spPr>
        <p:txBody>
          <a:bodyPr wrap="square">
            <a:spAutoFit/>
          </a:bodyPr>
          <a:lstStyle/>
          <a:p>
            <a:r>
              <a:rPr lang="en-US" sz="1100" dirty="0">
                <a:latin typeface="Calibri Light" panose="020F0302020204030204" pitchFamily="34" charset="0"/>
              </a:rPr>
              <a:t>https://frontlinegenomics.com/a-guide-to-cancer-genomics/</a:t>
            </a:r>
          </a:p>
        </p:txBody>
      </p:sp>
      <p:sp>
        <p:nvSpPr>
          <p:cNvPr id="6" name="TextBox 5">
            <a:extLst>
              <a:ext uri="{FF2B5EF4-FFF2-40B4-BE49-F238E27FC236}">
                <a16:creationId xmlns:a16="http://schemas.microsoft.com/office/drawing/2014/main" id="{03C47398-9C73-FC7B-C50C-655CA4B288F0}"/>
              </a:ext>
            </a:extLst>
          </p:cNvPr>
          <p:cNvSpPr txBox="1"/>
          <p:nvPr/>
        </p:nvSpPr>
        <p:spPr>
          <a:xfrm>
            <a:off x="5874760" y="6515152"/>
            <a:ext cx="6096866" cy="261610"/>
          </a:xfrm>
          <a:prstGeom prst="rect">
            <a:avLst/>
          </a:prstGeom>
          <a:noFill/>
        </p:spPr>
        <p:txBody>
          <a:bodyPr wrap="square">
            <a:spAutoFit/>
          </a:bodyPr>
          <a:lstStyle/>
          <a:p>
            <a:pPr algn="r"/>
            <a:r>
              <a:rPr lang="en-US" sz="1100" dirty="0">
                <a:latin typeface="Calibri Light" panose="020F0302020204030204" pitchFamily="34" charset="0"/>
              </a:rPr>
              <a:t>https://www.cancerresearchuk.org/about-cancer/what-is-cancer/how-cancers-grow</a:t>
            </a:r>
          </a:p>
        </p:txBody>
      </p:sp>
      <p:pic>
        <p:nvPicPr>
          <p:cNvPr id="7" name="Picture 6">
            <a:extLst>
              <a:ext uri="{FF2B5EF4-FFF2-40B4-BE49-F238E27FC236}">
                <a16:creationId xmlns:a16="http://schemas.microsoft.com/office/drawing/2014/main" id="{82FCB949-5AB7-468D-956C-2AAA4053E40C}"/>
              </a:ext>
            </a:extLst>
          </p:cNvPr>
          <p:cNvPicPr>
            <a:picLocks noChangeAspect="1"/>
          </p:cNvPicPr>
          <p:nvPr/>
        </p:nvPicPr>
        <p:blipFill>
          <a:blip r:embed="rId2"/>
          <a:stretch>
            <a:fillRect/>
          </a:stretch>
        </p:blipFill>
        <p:spPr>
          <a:xfrm>
            <a:off x="6585671" y="1242064"/>
            <a:ext cx="4563774" cy="40282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69014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C47398-9C73-FC7B-C50C-655CA4B288F0}"/>
              </a:ext>
            </a:extLst>
          </p:cNvPr>
          <p:cNvSpPr txBox="1"/>
          <p:nvPr/>
        </p:nvSpPr>
        <p:spPr>
          <a:xfrm>
            <a:off x="5874760" y="6515152"/>
            <a:ext cx="6096866" cy="261610"/>
          </a:xfrm>
          <a:prstGeom prst="rect">
            <a:avLst/>
          </a:prstGeom>
          <a:noFill/>
        </p:spPr>
        <p:txBody>
          <a:bodyPr wrap="square">
            <a:spAutoFit/>
          </a:bodyPr>
          <a:lstStyle/>
          <a:p>
            <a:pPr algn="r"/>
            <a:r>
              <a:rPr lang="en-US" sz="1100" dirty="0">
                <a:latin typeface="Calibri Light" panose="020F0302020204030204" pitchFamily="34" charset="0"/>
              </a:rPr>
              <a:t>https://www.nature.com/articles/s41392-024-01848-7/figures/3</a:t>
            </a:r>
          </a:p>
        </p:txBody>
      </p:sp>
      <p:pic>
        <p:nvPicPr>
          <p:cNvPr id="9218" name="Picture 2" descr="Fig. 3">
            <a:extLst>
              <a:ext uri="{FF2B5EF4-FFF2-40B4-BE49-F238E27FC236}">
                <a16:creationId xmlns:a16="http://schemas.microsoft.com/office/drawing/2014/main" id="{72C0C923-5E79-C8AB-CD3D-FEDC60C8BE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395" y="167336"/>
            <a:ext cx="6022781" cy="662018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3E6940B-C438-F80D-83F7-B5BC97D90498}"/>
              </a:ext>
            </a:extLst>
          </p:cNvPr>
          <p:cNvSpPr txBox="1"/>
          <p:nvPr/>
        </p:nvSpPr>
        <p:spPr>
          <a:xfrm>
            <a:off x="6370745" y="255915"/>
            <a:ext cx="5511139" cy="6247864"/>
          </a:xfrm>
          <a:prstGeom prst="rect">
            <a:avLst/>
          </a:prstGeom>
          <a:noFill/>
        </p:spPr>
        <p:txBody>
          <a:bodyPr wrap="square">
            <a:spAutoFit/>
          </a:bodyPr>
          <a:lstStyle/>
          <a:p>
            <a:pPr algn="just"/>
            <a:r>
              <a:rPr lang="en-US" sz="1600" b="1" i="0" dirty="0">
                <a:effectLst/>
                <a:latin typeface="Calibri Light" panose="020F0302020204030204" pitchFamily="34" charset="0"/>
                <a:ea typeface="Calibri Light" panose="020F0302020204030204" pitchFamily="34" charset="0"/>
                <a:cs typeface="Calibri Light" panose="020F0302020204030204" pitchFamily="34" charset="0"/>
              </a:rPr>
              <a:t>Interactions between oncogenic driver events. </a:t>
            </a:r>
          </a:p>
          <a:p>
            <a:pPr algn="just"/>
            <a:r>
              <a:rPr lang="en-US" sz="1200" b="1" i="0" dirty="0">
                <a:effectLst/>
                <a:latin typeface="Calibri Light" panose="020F0302020204030204" pitchFamily="34" charset="0"/>
                <a:ea typeface="Calibri Light" panose="020F0302020204030204" pitchFamily="34" charset="0"/>
                <a:cs typeface="Calibri Light" panose="020F0302020204030204" pitchFamily="34" charset="0"/>
              </a:rPr>
              <a:t>a</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In addition to genotoxicity, chemical and radical insults can induce cell injury, differentiation, and apoptosis. Oncogenic mutations that can confer resistance to such injuries provide proliferative advantages. On the other hand, the insults stimulate proliferative and self-renewal pathways by transcriptional and epigenetic regulation. Immune cells can also be activated to regulate transformed cell fate and promote tumorigenesis. </a:t>
            </a:r>
            <a:r>
              <a:rPr lang="en-US" sz="1200" b="1" i="0" dirty="0">
                <a:effectLst/>
                <a:latin typeface="Calibri Light" panose="020F0302020204030204" pitchFamily="34" charset="0"/>
                <a:ea typeface="Calibri Light" panose="020F0302020204030204" pitchFamily="34" charset="0"/>
                <a:cs typeface="Calibri Light" panose="020F0302020204030204" pitchFamily="34" charset="0"/>
              </a:rPr>
              <a:t>b</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Unhealthy diet patterns induce hyperglycemia and hyperinsulinemia, and further cause differential response to insulin signals, which can facilitate cells harboring </a:t>
            </a:r>
            <a:r>
              <a:rPr lang="en-US" sz="1200" b="0" i="1" dirty="0" err="1">
                <a:effectLst/>
                <a:latin typeface="Calibri Light" panose="020F0302020204030204" pitchFamily="34" charset="0"/>
                <a:ea typeface="Calibri Light" panose="020F0302020204030204" pitchFamily="34" charset="0"/>
                <a:cs typeface="Calibri Light" panose="020F0302020204030204" pitchFamily="34" charset="0"/>
              </a:rPr>
              <a:t>Src</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or </a:t>
            </a:r>
            <a:r>
              <a:rPr lang="en-US" sz="1200" b="0" i="1" dirty="0">
                <a:effectLst/>
                <a:latin typeface="Calibri Light" panose="020F0302020204030204" pitchFamily="34" charset="0"/>
                <a:ea typeface="Calibri Light" panose="020F0302020204030204" pitchFamily="34" charset="0"/>
                <a:cs typeface="Calibri Light" panose="020F0302020204030204" pitchFamily="34" charset="0"/>
              </a:rPr>
              <a:t>Ras</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mutation in gaining competitive advantages and promote tumorigenesis. High levels of fatty acids also promote retention of </a:t>
            </a:r>
            <a:r>
              <a:rPr lang="en-US" sz="1200" b="0" i="1" dirty="0">
                <a:effectLst/>
                <a:latin typeface="Calibri Light" panose="020F0302020204030204" pitchFamily="34" charset="0"/>
                <a:ea typeface="Calibri Light" panose="020F0302020204030204" pitchFamily="34" charset="0"/>
                <a:cs typeface="Calibri Light" panose="020F0302020204030204" pitchFamily="34" charset="0"/>
              </a:rPr>
              <a:t>Ras</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-mutant cells in cell competition by metabolism remodeling and mitochondrial membrane potential restoration. In addition, fatty acid and glucose participate in tumorigenesis as signaling molecules by modulating immune response and inflammation. </a:t>
            </a:r>
            <a:r>
              <a:rPr lang="en-US" sz="1200" b="1" i="0" dirty="0">
                <a:effectLst/>
                <a:latin typeface="Calibri Light" panose="020F0302020204030204" pitchFamily="34" charset="0"/>
                <a:ea typeface="Calibri Light" panose="020F0302020204030204" pitchFamily="34" charset="0"/>
                <a:cs typeface="Calibri Light" panose="020F0302020204030204" pitchFamily="34" charset="0"/>
              </a:rPr>
              <a:t>c</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Microbiota interacts with transformed cells to affect host DNA methylation, transcription, metabolism and immune microenvironment to have an influence on malignant transformation. </a:t>
            </a:r>
            <a:r>
              <a:rPr lang="en-US" sz="1200" b="1" i="0" dirty="0">
                <a:effectLst/>
                <a:latin typeface="Calibri Light" panose="020F0302020204030204" pitchFamily="34" charset="0"/>
                <a:ea typeface="Calibri Light" panose="020F0302020204030204" pitchFamily="34" charset="0"/>
                <a:cs typeface="Calibri Light" panose="020F0302020204030204" pitchFamily="34" charset="0"/>
              </a:rPr>
              <a:t>d</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Aging induces senescent stromal cells to secrete SASPs, which can reverse the outcome of cell competition and promote EMT of the mutant cell. Aging also cause spontaneous methylation, further promoting mutation-driven tumorigenesis. </a:t>
            </a:r>
            <a:r>
              <a:rPr lang="en-US" sz="1200" b="1" i="0" dirty="0">
                <a:effectLst/>
                <a:latin typeface="Calibri Light" panose="020F0302020204030204" pitchFamily="34" charset="0"/>
                <a:ea typeface="Calibri Light" panose="020F0302020204030204" pitchFamily="34" charset="0"/>
                <a:cs typeface="Calibri Light" panose="020F0302020204030204" pitchFamily="34" charset="0"/>
              </a:rPr>
              <a:t>e</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The pathological processes mentioned above can converge at inflammation, which releases tumorigenic potential of expansive clones by activating oncogenic pathways and increases epigenetic plasticity. For instance, in pancreatic inflammation induced plastic state, ADM, </a:t>
            </a:r>
            <a:r>
              <a:rPr lang="en-US" sz="1200" b="0" i="1" dirty="0" err="1">
                <a:effectLst/>
                <a:latin typeface="Calibri Light" panose="020F0302020204030204" pitchFamily="34" charset="0"/>
                <a:ea typeface="Calibri Light" panose="020F0302020204030204" pitchFamily="34" charset="0"/>
                <a:cs typeface="Calibri Light" panose="020F0302020204030204" pitchFamily="34" charset="0"/>
              </a:rPr>
              <a:t>Kras</a:t>
            </a:r>
            <a:r>
              <a:rPr lang="en-US" sz="1200" b="0" i="1" dirty="0">
                <a:effectLst/>
                <a:latin typeface="Calibri Light" panose="020F0302020204030204" pitchFamily="34" charset="0"/>
                <a:ea typeface="Calibri Light" panose="020F0302020204030204" pitchFamily="34" charset="0"/>
                <a:cs typeface="Calibri Light" panose="020F0302020204030204" pitchFamily="34" charset="0"/>
              </a:rPr>
              <a:t>-</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mutant cells are more likely to transform to malignant status, while in the absence of inflammation, </a:t>
            </a:r>
            <a:r>
              <a:rPr lang="en-US" sz="1200" b="0" i="1" dirty="0" err="1">
                <a:effectLst/>
                <a:latin typeface="Calibri Light" panose="020F0302020204030204" pitchFamily="34" charset="0"/>
                <a:ea typeface="Calibri Light" panose="020F0302020204030204" pitchFamily="34" charset="0"/>
                <a:cs typeface="Calibri Light" panose="020F0302020204030204" pitchFamily="34" charset="0"/>
              </a:rPr>
              <a:t>Kras</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can only induce </a:t>
            </a:r>
            <a:r>
              <a:rPr lang="en-US" sz="1200" b="0" i="0" dirty="0" err="1">
                <a:effectLst/>
                <a:latin typeface="Calibri Light" panose="020F0302020204030204" pitchFamily="34" charset="0"/>
                <a:ea typeface="Calibri Light" panose="020F0302020204030204" pitchFamily="34" charset="0"/>
                <a:cs typeface="Calibri Light" panose="020F0302020204030204" pitchFamily="34" charset="0"/>
              </a:rPr>
              <a:t>PanIN</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without progression to PDAC. EMT epithelial-to-</a:t>
            </a:r>
            <a:r>
              <a:rPr lang="en-US" sz="1200" b="0" i="0" dirty="0" err="1">
                <a:effectLst/>
                <a:latin typeface="Calibri Light" panose="020F0302020204030204" pitchFamily="34" charset="0"/>
                <a:ea typeface="Calibri Light" panose="020F0302020204030204" pitchFamily="34" charset="0"/>
                <a:cs typeface="Calibri Light" panose="020F0302020204030204" pitchFamily="34" charset="0"/>
              </a:rPr>
              <a:t>mesenchyma</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transition, ROS reactive oxygen species, </a:t>
            </a:r>
            <a:r>
              <a:rPr lang="en-US" sz="1200" b="0" i="0" dirty="0" err="1">
                <a:effectLst/>
                <a:latin typeface="Calibri Light" panose="020F0302020204030204" pitchFamily="34" charset="0"/>
                <a:ea typeface="Calibri Light" panose="020F0302020204030204" pitchFamily="34" charset="0"/>
                <a:cs typeface="Calibri Light" panose="020F0302020204030204" pitchFamily="34" charset="0"/>
              </a:rPr>
              <a:t>nAChR</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nicotinic acetylcholine receptor, MDSC myeloid-derived suppressor cell, PDK pyruvate dehydrogenase kinase, TCF4 T cell factor 4, HGF hepatocyte growth factor, TET2 </a:t>
            </a:r>
            <a:r>
              <a:rPr lang="en-US" sz="1200" b="0" i="0" dirty="0" err="1">
                <a:effectLst/>
                <a:latin typeface="Calibri Light" panose="020F0302020204030204" pitchFamily="34" charset="0"/>
                <a:ea typeface="Calibri Light" panose="020F0302020204030204" pitchFamily="34" charset="0"/>
                <a:cs typeface="Calibri Light" panose="020F0302020204030204" pitchFamily="34" charset="0"/>
              </a:rPr>
              <a:t>tet</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a:t>
            </a:r>
            <a:r>
              <a:rPr lang="en-US" sz="1200" b="0" i="0" dirty="0" err="1">
                <a:effectLst/>
                <a:latin typeface="Calibri Light" panose="020F0302020204030204" pitchFamily="34" charset="0"/>
                <a:ea typeface="Calibri Light" panose="020F0302020204030204" pitchFamily="34" charset="0"/>
                <a:cs typeface="Calibri Light" panose="020F0302020204030204" pitchFamily="34" charset="0"/>
              </a:rPr>
              <a:t>methylcytosine</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dioxygenase 2, EGFR Epidermal growth factor receptor, UV ultraviolet, Gata6 GATA Binding Protein 6, EZH2 enhancer of </a:t>
            </a:r>
            <a:r>
              <a:rPr lang="en-US" sz="1200" b="0" i="0" dirty="0" err="1">
                <a:effectLst/>
                <a:latin typeface="Calibri Light" panose="020F0302020204030204" pitchFamily="34" charset="0"/>
                <a:ea typeface="Calibri Light" panose="020F0302020204030204" pitchFamily="34" charset="0"/>
                <a:cs typeface="Calibri Light" panose="020F0302020204030204" pitchFamily="34" charset="0"/>
              </a:rPr>
              <a:t>zeste</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homolog 2, PPAR-</a:t>
            </a:r>
            <a:r>
              <a:rPr lang="el-GR" sz="1200" b="0" i="0" dirty="0">
                <a:effectLst/>
                <a:latin typeface="Calibri Light" panose="020F0302020204030204" pitchFamily="34" charset="0"/>
                <a:ea typeface="Calibri Light" panose="020F0302020204030204" pitchFamily="34" charset="0"/>
                <a:cs typeface="Calibri Light" panose="020F0302020204030204" pitchFamily="34" charset="0"/>
              </a:rPr>
              <a:t>δ </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peroxisome proliferator-activated receptor-delta, FGF21 fibroblast growth factor 21, CCL2 PDK4, pyruvate dehydrogenase kinase 4, ADM acinar-to-ductal metaplasia, </a:t>
            </a:r>
            <a:r>
              <a:rPr lang="en-US" sz="1200" b="0" i="0" dirty="0" err="1">
                <a:effectLst/>
                <a:latin typeface="Calibri Light" panose="020F0302020204030204" pitchFamily="34" charset="0"/>
                <a:ea typeface="Calibri Light" panose="020F0302020204030204" pitchFamily="34" charset="0"/>
                <a:cs typeface="Calibri Light" panose="020F0302020204030204" pitchFamily="34" charset="0"/>
              </a:rPr>
              <a:t>PanIN</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pancreatic intraepithelial neoplasms, PDAC pancreatic ductal adenocarcinoma, ETBF enterotoxigenic </a:t>
            </a:r>
            <a:r>
              <a:rPr lang="en-US" sz="1200" b="0" i="1" dirty="0">
                <a:effectLst/>
                <a:latin typeface="Calibri Light" panose="020F0302020204030204" pitchFamily="34" charset="0"/>
                <a:ea typeface="Calibri Light" panose="020F0302020204030204" pitchFamily="34" charset="0"/>
                <a:cs typeface="Calibri Light" panose="020F0302020204030204" pitchFamily="34" charset="0"/>
              </a:rPr>
              <a:t>Bacteroides fragilis</a:t>
            </a:r>
            <a:r>
              <a:rPr lang="en-US" sz="1200" b="0" i="0" dirty="0">
                <a:effectLst/>
                <a:latin typeface="Calibri Light" panose="020F0302020204030204" pitchFamily="34" charset="0"/>
                <a:ea typeface="Calibri Light" panose="020F0302020204030204" pitchFamily="34" charset="0"/>
                <a:cs typeface="Calibri Light" panose="020F0302020204030204" pitchFamily="34" charset="0"/>
              </a:rPr>
              <a:t>, Created with BioRender.com</a:t>
            </a:r>
            <a:endParaRPr lang="en-US" sz="1200"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12362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r>
              <a:rPr lang="en-GB" sz="4400" b="1" dirty="0">
                <a:latin typeface="Calibri Light" panose="020F0302020204030204" pitchFamily="34" charset="0"/>
                <a:ea typeface="Calibri Light" panose="020F0302020204030204" pitchFamily="34" charset="0"/>
                <a:cs typeface="Calibri Light" panose="020F0302020204030204" pitchFamily="34" charset="0"/>
              </a:rPr>
              <a:t>Tumour classification</a:t>
            </a:r>
            <a:endParaRPr lang="en-US" dirty="0"/>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581892" y="1049490"/>
            <a:ext cx="4343400" cy="5069031"/>
          </a:xfrm>
        </p:spPr>
        <p:txBody>
          <a:bodyPr>
            <a:normAutofit/>
          </a:bodyPr>
          <a:lstStyle/>
          <a:p>
            <a:pPr algn="just">
              <a:lnSpc>
                <a:spcPct val="120000"/>
              </a:lnSpc>
            </a:pPr>
            <a:r>
              <a:rPr lang="en-GB" sz="1600" dirty="0"/>
              <a:t>Tumours are classified depending on the cell type from which they arise. </a:t>
            </a:r>
          </a:p>
          <a:p>
            <a:pPr algn="just">
              <a:lnSpc>
                <a:spcPct val="120000"/>
              </a:lnSpc>
            </a:pPr>
            <a:r>
              <a:rPr lang="en-GB" sz="1600" dirty="0"/>
              <a:t>The five main categories are carcinoma, sarcoma, leukaemia, lymphoma and myeloma (classified together), and central nervous system cancers.</a:t>
            </a:r>
          </a:p>
          <a:p>
            <a:pPr algn="just">
              <a:lnSpc>
                <a:spcPct val="120000"/>
              </a:lnSpc>
            </a:pPr>
            <a:r>
              <a:rPr lang="en-GB" sz="1600" dirty="0"/>
              <a:t>Approximately 90% of human cancers fall under the carcinoma category, consisting of malignancies that arise in epithelial cells.</a:t>
            </a:r>
          </a:p>
          <a:p>
            <a:pPr algn="just">
              <a:lnSpc>
                <a:spcPct val="120000"/>
              </a:lnSpc>
            </a:pPr>
            <a:r>
              <a:rPr lang="en-GB" sz="1600" dirty="0"/>
              <a:t>Tumours can also be further classified depending on their tissue or organ of origin, for example erythroid </a:t>
            </a:r>
            <a:r>
              <a:rPr lang="en-GB" sz="1600" dirty="0" err="1"/>
              <a:t>leukaemias</a:t>
            </a:r>
            <a:r>
              <a:rPr lang="en-GB" sz="1600" dirty="0"/>
              <a:t> arise from precursors of erythrocytes.</a:t>
            </a:r>
          </a:p>
        </p:txBody>
      </p:sp>
      <p:sp>
        <p:nvSpPr>
          <p:cNvPr id="5" name="TextBox 4">
            <a:extLst>
              <a:ext uri="{FF2B5EF4-FFF2-40B4-BE49-F238E27FC236}">
                <a16:creationId xmlns:a16="http://schemas.microsoft.com/office/drawing/2014/main" id="{A58D3AF4-0711-E913-0BF0-87802D1C25F4}"/>
              </a:ext>
            </a:extLst>
          </p:cNvPr>
          <p:cNvSpPr txBox="1"/>
          <p:nvPr/>
        </p:nvSpPr>
        <p:spPr>
          <a:xfrm>
            <a:off x="462395" y="6507532"/>
            <a:ext cx="6096866" cy="230832"/>
          </a:xfrm>
          <a:prstGeom prst="rect">
            <a:avLst/>
          </a:prstGeom>
          <a:noFill/>
        </p:spPr>
        <p:txBody>
          <a:bodyPr wrap="square">
            <a:spAutoFit/>
          </a:bodyPr>
          <a:lstStyle/>
          <a:p>
            <a:r>
              <a:rPr lang="en-US" sz="900" dirty="0">
                <a:latin typeface="Calibri Light" panose="020F0302020204030204" pitchFamily="34" charset="0"/>
              </a:rPr>
              <a:t>https://frontlinegenomics.com/a-guide-to-cancer-genomics/</a:t>
            </a:r>
          </a:p>
        </p:txBody>
      </p:sp>
      <p:sp>
        <p:nvSpPr>
          <p:cNvPr id="6" name="TextBox 5">
            <a:extLst>
              <a:ext uri="{FF2B5EF4-FFF2-40B4-BE49-F238E27FC236}">
                <a16:creationId xmlns:a16="http://schemas.microsoft.com/office/drawing/2014/main" id="{03C47398-9C73-FC7B-C50C-655CA4B288F0}"/>
              </a:ext>
            </a:extLst>
          </p:cNvPr>
          <p:cNvSpPr txBox="1"/>
          <p:nvPr/>
        </p:nvSpPr>
        <p:spPr>
          <a:xfrm>
            <a:off x="5611091" y="6515152"/>
            <a:ext cx="6360535" cy="230832"/>
          </a:xfrm>
          <a:prstGeom prst="rect">
            <a:avLst/>
          </a:prstGeom>
          <a:noFill/>
        </p:spPr>
        <p:txBody>
          <a:bodyPr wrap="square">
            <a:spAutoFit/>
          </a:bodyPr>
          <a:lstStyle/>
          <a:p>
            <a:pPr algn="r"/>
            <a:r>
              <a:rPr lang="en-US" sz="900" dirty="0">
                <a:latin typeface="Calibri Light" panose="020F0302020204030204" pitchFamily="34" charset="0"/>
              </a:rPr>
              <a:t>https://www.slideshare.net/slideshow/neoplasia-introduction-nomenclature-classification-of-tumours/225776576</a:t>
            </a:r>
          </a:p>
        </p:txBody>
      </p:sp>
      <p:pic>
        <p:nvPicPr>
          <p:cNvPr id="7" name="Picture 6">
            <a:extLst>
              <a:ext uri="{FF2B5EF4-FFF2-40B4-BE49-F238E27FC236}">
                <a16:creationId xmlns:a16="http://schemas.microsoft.com/office/drawing/2014/main" id="{11484294-17CC-EB47-C432-AB6FA761DA7E}"/>
              </a:ext>
            </a:extLst>
          </p:cNvPr>
          <p:cNvPicPr>
            <a:picLocks noChangeAspect="1"/>
          </p:cNvPicPr>
          <p:nvPr/>
        </p:nvPicPr>
        <p:blipFill>
          <a:blip r:embed="rId2"/>
          <a:stretch>
            <a:fillRect/>
          </a:stretch>
        </p:blipFill>
        <p:spPr>
          <a:xfrm>
            <a:off x="7923068" y="81238"/>
            <a:ext cx="3844636" cy="2708646"/>
          </a:xfrm>
          <a:prstGeom prst="rect">
            <a:avLst/>
          </a:prstGeom>
        </p:spPr>
      </p:pic>
      <p:pic>
        <p:nvPicPr>
          <p:cNvPr id="9" name="Picture 8">
            <a:extLst>
              <a:ext uri="{FF2B5EF4-FFF2-40B4-BE49-F238E27FC236}">
                <a16:creationId xmlns:a16="http://schemas.microsoft.com/office/drawing/2014/main" id="{4EF5F399-A165-C5C8-B26A-0539B5EDE0DC}"/>
              </a:ext>
            </a:extLst>
          </p:cNvPr>
          <p:cNvPicPr>
            <a:picLocks noChangeAspect="1"/>
          </p:cNvPicPr>
          <p:nvPr/>
        </p:nvPicPr>
        <p:blipFill>
          <a:blip r:embed="rId3"/>
          <a:stretch>
            <a:fillRect/>
          </a:stretch>
        </p:blipFill>
        <p:spPr>
          <a:xfrm>
            <a:off x="5481205" y="2867943"/>
            <a:ext cx="5489987" cy="3639589"/>
          </a:xfrm>
          <a:prstGeom prst="rect">
            <a:avLst/>
          </a:prstGeom>
        </p:spPr>
      </p:pic>
    </p:spTree>
    <p:extLst>
      <p:ext uri="{BB962C8B-B14F-4D97-AF65-F5344CB8AC3E}">
        <p14:creationId xmlns:p14="http://schemas.microsoft.com/office/powerpoint/2010/main" val="3688338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GB" sz="4400" b="1" dirty="0">
                <a:latin typeface="Calibri Light" panose="020F0302020204030204" pitchFamily="34" charset="0"/>
                <a:ea typeface="Calibri Light" panose="020F0302020204030204" pitchFamily="34" charset="0"/>
                <a:cs typeface="Calibri Light" panose="020F0302020204030204" pitchFamily="34" charset="0"/>
              </a:rPr>
              <a:t>The tumour microenvironment</a:t>
            </a:r>
            <a:endParaRPr lang="en-US" dirty="0"/>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371475" y="1386164"/>
            <a:ext cx="6307282" cy="4741726"/>
          </a:xfrm>
        </p:spPr>
        <p:txBody>
          <a:bodyPr>
            <a:normAutofit fontScale="92500" lnSpcReduction="20000"/>
          </a:bodyPr>
          <a:lstStyle/>
          <a:p>
            <a:pPr algn="just">
              <a:lnSpc>
                <a:spcPct val="120000"/>
              </a:lnSpc>
            </a:pPr>
            <a:r>
              <a:rPr lang="en-GB" sz="1600" dirty="0"/>
              <a:t>Tumours rely on the local environment surrounding them for their continued survival. The tumour microenvironment (TME) is composed a diverse range of cell types – including tumour cells, immune cells, and endothelial cells – which are held together by components of the extracellular matrix. </a:t>
            </a:r>
          </a:p>
          <a:p>
            <a:pPr algn="just">
              <a:lnSpc>
                <a:spcPct val="120000"/>
              </a:lnSpc>
            </a:pPr>
            <a:r>
              <a:rPr lang="en-GB" sz="1600" dirty="0"/>
              <a:t>Tumour cells communicate with the TME using signalling molecules (such as cytokines and growth factors) to manipulate the activity of non-tumour cells in their favour. </a:t>
            </a:r>
          </a:p>
          <a:p>
            <a:pPr algn="just">
              <a:lnSpc>
                <a:spcPct val="120000"/>
              </a:lnSpc>
            </a:pPr>
            <a:r>
              <a:rPr lang="en-GB" sz="1600" dirty="0"/>
              <a:t>The TME is now known to be a critical factor in tumour progression and cancer pathogenesis. At the early tumour initiation stage, cancer cells are detected by the innate immune system, which infiltrate the primary tumour site. </a:t>
            </a:r>
          </a:p>
          <a:p>
            <a:pPr algn="just">
              <a:lnSpc>
                <a:spcPct val="120000"/>
              </a:lnSpc>
            </a:pPr>
            <a:r>
              <a:rPr lang="en-GB" sz="1600" dirty="0"/>
              <a:t>However, as tumour growth progresses, cancer cells modulate the activity of surrounding immune cells (such as macrophages and fibroblasts) to evade immune detection and promote tumour progression. </a:t>
            </a:r>
          </a:p>
          <a:p>
            <a:pPr algn="just">
              <a:lnSpc>
                <a:spcPct val="120000"/>
              </a:lnSpc>
            </a:pPr>
            <a:r>
              <a:rPr lang="en-GB" sz="1600" dirty="0"/>
              <a:t>Once the tumour is fully established, the TME also plays a role in the invasion and spread of cancerous cells into the bloodstream and secondary tissues.</a:t>
            </a:r>
          </a:p>
        </p:txBody>
      </p:sp>
      <p:sp>
        <p:nvSpPr>
          <p:cNvPr id="5" name="TextBox 4">
            <a:extLst>
              <a:ext uri="{FF2B5EF4-FFF2-40B4-BE49-F238E27FC236}">
                <a16:creationId xmlns:a16="http://schemas.microsoft.com/office/drawing/2014/main" id="{A58D3AF4-0711-E913-0BF0-87802D1C25F4}"/>
              </a:ext>
            </a:extLst>
          </p:cNvPr>
          <p:cNvSpPr txBox="1"/>
          <p:nvPr/>
        </p:nvSpPr>
        <p:spPr>
          <a:xfrm>
            <a:off x="581891" y="6515152"/>
            <a:ext cx="6096866" cy="261610"/>
          </a:xfrm>
          <a:prstGeom prst="rect">
            <a:avLst/>
          </a:prstGeom>
          <a:noFill/>
        </p:spPr>
        <p:txBody>
          <a:bodyPr wrap="square">
            <a:spAutoFit/>
          </a:bodyPr>
          <a:lstStyle/>
          <a:p>
            <a:r>
              <a:rPr lang="en-US" sz="1100" dirty="0">
                <a:latin typeface="Calibri Light" panose="020F0302020204030204" pitchFamily="34" charset="0"/>
              </a:rPr>
              <a:t>https://frontlinegenomics.com/a-guide-to-cancer-genomics/</a:t>
            </a:r>
          </a:p>
        </p:txBody>
      </p:sp>
      <p:sp>
        <p:nvSpPr>
          <p:cNvPr id="6" name="TextBox 5">
            <a:extLst>
              <a:ext uri="{FF2B5EF4-FFF2-40B4-BE49-F238E27FC236}">
                <a16:creationId xmlns:a16="http://schemas.microsoft.com/office/drawing/2014/main" id="{03C47398-9C73-FC7B-C50C-655CA4B288F0}"/>
              </a:ext>
            </a:extLst>
          </p:cNvPr>
          <p:cNvSpPr txBox="1"/>
          <p:nvPr/>
        </p:nvSpPr>
        <p:spPr>
          <a:xfrm>
            <a:off x="5874760" y="6515152"/>
            <a:ext cx="6096866" cy="261610"/>
          </a:xfrm>
          <a:prstGeom prst="rect">
            <a:avLst/>
          </a:prstGeom>
          <a:noFill/>
        </p:spPr>
        <p:txBody>
          <a:bodyPr wrap="square">
            <a:spAutoFit/>
          </a:bodyPr>
          <a:lstStyle/>
          <a:p>
            <a:pPr algn="r"/>
            <a:r>
              <a:rPr lang="en-US" sz="1100" dirty="0">
                <a:latin typeface="Calibri Light" panose="020F0302020204030204" pitchFamily="34" charset="0"/>
              </a:rPr>
              <a:t>https://en.wikipedia.org/wiki/Tumor_microenvironment</a:t>
            </a:r>
          </a:p>
        </p:txBody>
      </p:sp>
      <p:pic>
        <p:nvPicPr>
          <p:cNvPr id="4098" name="Picture 2" descr="undefined">
            <a:extLst>
              <a:ext uri="{FF2B5EF4-FFF2-40B4-BE49-F238E27FC236}">
                <a16:creationId xmlns:a16="http://schemas.microsoft.com/office/drawing/2014/main" id="{4357C42D-08F3-E15F-69D1-8B5D23B115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8722" y="1662543"/>
            <a:ext cx="4872904" cy="389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14261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GB" sz="4400" b="1" dirty="0">
                <a:latin typeface="Calibri Light" panose="020F0302020204030204" pitchFamily="34" charset="0"/>
                <a:ea typeface="Calibri Light" panose="020F0302020204030204" pitchFamily="34" charset="0"/>
                <a:cs typeface="Calibri Light" panose="020F0302020204030204" pitchFamily="34" charset="0"/>
              </a:rPr>
              <a:t>Cancer metastasis</a:t>
            </a:r>
            <a:endParaRPr lang="en-US" dirty="0"/>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400483" y="1095946"/>
            <a:ext cx="11391034" cy="2590056"/>
          </a:xfrm>
        </p:spPr>
        <p:txBody>
          <a:bodyPr>
            <a:normAutofit fontScale="92500" lnSpcReduction="20000"/>
          </a:bodyPr>
          <a:lstStyle/>
          <a:p>
            <a:pPr algn="just">
              <a:lnSpc>
                <a:spcPct val="120000"/>
              </a:lnSpc>
            </a:pPr>
            <a:r>
              <a:rPr lang="en-GB" sz="1600" dirty="0"/>
              <a:t>The spread of cancerous cells to a secondary site within the body (metastasis) is the primary cause of death for over 90% of cancer patients. </a:t>
            </a:r>
          </a:p>
          <a:p>
            <a:pPr algn="just">
              <a:lnSpc>
                <a:spcPct val="120000"/>
              </a:lnSpc>
            </a:pPr>
            <a:r>
              <a:rPr lang="en-GB" sz="1600" dirty="0"/>
              <a:t>Despite the importance of metastasis on patient prognosis, there are still many unanswered questions as to what drives cancer cell migration and how it can be prevented. </a:t>
            </a:r>
          </a:p>
          <a:p>
            <a:pPr algn="just">
              <a:lnSpc>
                <a:spcPct val="120000"/>
              </a:lnSpc>
            </a:pPr>
            <a:r>
              <a:rPr lang="en-GB" sz="1600" dirty="0"/>
              <a:t>Normal cells will migrate through the body until they contact another cell, get stuck, and create a uniform array of cells. </a:t>
            </a:r>
          </a:p>
          <a:p>
            <a:pPr algn="just">
              <a:lnSpc>
                <a:spcPct val="120000"/>
              </a:lnSpc>
            </a:pPr>
            <a:r>
              <a:rPr lang="en-GB" sz="1600" dirty="0"/>
              <a:t>On the other hand, tumour cells exhibit a reduced expression of cell surface adhesion molecules, meaning that when they contact other cells, they don’t get stuck. Instead, tumour cells continue to migrate over and around other cells, and (in culture) will grow in a disorderly and often multi-layered pattern. </a:t>
            </a:r>
          </a:p>
          <a:p>
            <a:pPr algn="just">
              <a:lnSpc>
                <a:spcPct val="120000"/>
              </a:lnSpc>
            </a:pPr>
            <a:r>
              <a:rPr lang="en-GB" sz="1600" dirty="0"/>
              <a:t>This lack of adhesion molecules plays an important role in the proliferation, invasion, and metastasis of cancer.</a:t>
            </a:r>
          </a:p>
        </p:txBody>
      </p:sp>
      <p:sp>
        <p:nvSpPr>
          <p:cNvPr id="5" name="TextBox 4">
            <a:extLst>
              <a:ext uri="{FF2B5EF4-FFF2-40B4-BE49-F238E27FC236}">
                <a16:creationId xmlns:a16="http://schemas.microsoft.com/office/drawing/2014/main" id="{A58D3AF4-0711-E913-0BF0-87802D1C25F4}"/>
              </a:ext>
            </a:extLst>
          </p:cNvPr>
          <p:cNvSpPr txBox="1"/>
          <p:nvPr/>
        </p:nvSpPr>
        <p:spPr>
          <a:xfrm>
            <a:off x="581891" y="6515152"/>
            <a:ext cx="6096866" cy="261610"/>
          </a:xfrm>
          <a:prstGeom prst="rect">
            <a:avLst/>
          </a:prstGeom>
          <a:noFill/>
        </p:spPr>
        <p:txBody>
          <a:bodyPr wrap="square">
            <a:spAutoFit/>
          </a:bodyPr>
          <a:lstStyle/>
          <a:p>
            <a:r>
              <a:rPr lang="en-US" sz="1100" dirty="0">
                <a:latin typeface="Calibri Light" panose="020F0302020204030204" pitchFamily="34" charset="0"/>
              </a:rPr>
              <a:t>https://frontlinegenomics.com/a-guide-to-cancer-genomics/</a:t>
            </a:r>
          </a:p>
        </p:txBody>
      </p:sp>
      <p:sp>
        <p:nvSpPr>
          <p:cNvPr id="6" name="TextBox 5">
            <a:extLst>
              <a:ext uri="{FF2B5EF4-FFF2-40B4-BE49-F238E27FC236}">
                <a16:creationId xmlns:a16="http://schemas.microsoft.com/office/drawing/2014/main" id="{03C47398-9C73-FC7B-C50C-655CA4B288F0}"/>
              </a:ext>
            </a:extLst>
          </p:cNvPr>
          <p:cNvSpPr txBox="1"/>
          <p:nvPr/>
        </p:nvSpPr>
        <p:spPr>
          <a:xfrm>
            <a:off x="5874760" y="6515152"/>
            <a:ext cx="6096866" cy="261610"/>
          </a:xfrm>
          <a:prstGeom prst="rect">
            <a:avLst/>
          </a:prstGeom>
          <a:noFill/>
        </p:spPr>
        <p:txBody>
          <a:bodyPr wrap="square">
            <a:spAutoFit/>
          </a:bodyPr>
          <a:lstStyle/>
          <a:p>
            <a:pPr algn="r"/>
            <a:r>
              <a:rPr lang="en-US" sz="1100" dirty="0">
                <a:latin typeface="Calibri Light" panose="020F0302020204030204" pitchFamily="34" charset="0"/>
              </a:rPr>
              <a:t>https://www.nature.com/articles/s41568-020-00320-2</a:t>
            </a:r>
          </a:p>
        </p:txBody>
      </p:sp>
      <p:pic>
        <p:nvPicPr>
          <p:cNvPr id="5122" name="Picture 2" descr="The metabolism of cancer cells during metastasis | Nature Reviews ...">
            <a:extLst>
              <a:ext uri="{FF2B5EF4-FFF2-40B4-BE49-F238E27FC236}">
                <a16:creationId xmlns:a16="http://schemas.microsoft.com/office/drawing/2014/main" id="{7F087A0C-E813-9B97-3B01-BB015F178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1950" y="3783045"/>
            <a:ext cx="5702877" cy="259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972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alibri Light" panose="020F0302020204030204" pitchFamily="34" charset="0"/>
                <a:ea typeface="Calibri Light" panose="020F0302020204030204" pitchFamily="34" charset="0"/>
                <a:cs typeface="Calibri Light" panose="020F0302020204030204" pitchFamily="34" charset="0"/>
              </a:rPr>
              <a:t>Content of Lecture</a:t>
            </a:r>
          </a:p>
        </p:txBody>
      </p:sp>
      <p:sp>
        <p:nvSpPr>
          <p:cNvPr id="5" name="Content Placeholder 2">
            <a:extLst>
              <a:ext uri="{FF2B5EF4-FFF2-40B4-BE49-F238E27FC236}">
                <a16:creationId xmlns:a16="http://schemas.microsoft.com/office/drawing/2014/main" id="{7D102E0B-9F84-E59D-665A-5A742E7E06CD}"/>
              </a:ext>
            </a:extLst>
          </p:cNvPr>
          <p:cNvSpPr txBox="1">
            <a:spLocks/>
          </p:cNvSpPr>
          <p:nvPr/>
        </p:nvSpPr>
        <p:spPr>
          <a:xfrm>
            <a:off x="544204" y="1613647"/>
            <a:ext cx="10762426" cy="44251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971550" lvl="1" indent="-514350" algn="just">
              <a:buFont typeface="+mj-lt"/>
              <a:buAutoNum type="arabicPeriod"/>
            </a:pPr>
            <a:r>
              <a:rPr lang="en-GB" sz="3200" b="1" dirty="0">
                <a:latin typeface="Calibri Light" panose="020F0302020204030204" pitchFamily="34" charset="0"/>
                <a:ea typeface="Calibri Light" panose="020F0302020204030204" pitchFamily="34" charset="0"/>
                <a:cs typeface="Calibri Light" panose="020F0302020204030204" pitchFamily="34" charset="0"/>
              </a:rPr>
              <a:t>The basics of cancer biology</a:t>
            </a:r>
          </a:p>
          <a:p>
            <a:pPr marL="971550" lvl="1" indent="-514350" algn="just">
              <a:buFont typeface="+mj-lt"/>
              <a:buAutoNum type="arabicPeriod"/>
            </a:pPr>
            <a:r>
              <a:rPr lang="en-GB" sz="3200" b="1" dirty="0">
                <a:latin typeface="Calibri Light" panose="020F0302020204030204" pitchFamily="34" charset="0"/>
                <a:ea typeface="Calibri Light" panose="020F0302020204030204" pitchFamily="34" charset="0"/>
                <a:cs typeface="Calibri Light" panose="020F0302020204030204" pitchFamily="34" charset="0"/>
              </a:rPr>
              <a:t>Oncogenesis</a:t>
            </a:r>
          </a:p>
          <a:p>
            <a:pPr marL="971550" lvl="1" indent="-514350" algn="just">
              <a:buFont typeface="+mj-lt"/>
              <a:buAutoNum type="arabicPeriod"/>
            </a:pPr>
            <a:r>
              <a:rPr lang="en-GB" sz="3200" b="1" dirty="0">
                <a:latin typeface="Calibri Light" panose="020F0302020204030204" pitchFamily="34" charset="0"/>
                <a:ea typeface="Calibri Light" panose="020F0302020204030204" pitchFamily="34" charset="0"/>
                <a:cs typeface="Calibri Light" panose="020F0302020204030204" pitchFamily="34" charset="0"/>
              </a:rPr>
              <a:t>The hallmarks of cancer</a:t>
            </a:r>
          </a:p>
          <a:p>
            <a:pPr marL="971550" lvl="1" indent="-514350" algn="just">
              <a:buFont typeface="+mj-lt"/>
              <a:buAutoNum type="arabicPeriod"/>
            </a:pPr>
            <a:r>
              <a:rPr lang="en-GB" sz="3200" b="1" dirty="0">
                <a:latin typeface="Calibri Light" panose="020F0302020204030204" pitchFamily="34" charset="0"/>
                <a:ea typeface="Calibri Light" panose="020F0302020204030204" pitchFamily="34" charset="0"/>
                <a:cs typeface="Calibri Light" panose="020F0302020204030204" pitchFamily="34" charset="0"/>
              </a:rPr>
              <a:t>The tumour microenvironment</a:t>
            </a:r>
          </a:p>
          <a:p>
            <a:pPr marL="971550" lvl="1" indent="-514350" algn="just">
              <a:buFont typeface="+mj-lt"/>
              <a:buAutoNum type="arabicPeriod"/>
            </a:pPr>
            <a:r>
              <a:rPr lang="en-GB" sz="3200" b="1" dirty="0">
                <a:latin typeface="Calibri Light" panose="020F0302020204030204" pitchFamily="34" charset="0"/>
                <a:ea typeface="Calibri Light" panose="020F0302020204030204" pitchFamily="34" charset="0"/>
                <a:cs typeface="Calibri Light" panose="020F0302020204030204" pitchFamily="34" charset="0"/>
              </a:rPr>
              <a:t>Cancer Genomic Databases</a:t>
            </a:r>
          </a:p>
          <a:p>
            <a:pPr marL="971550" lvl="1" indent="-514350" algn="just">
              <a:buFont typeface="+mj-lt"/>
              <a:buAutoNum type="arabicPeriod"/>
            </a:pPr>
            <a:r>
              <a:rPr lang="en-GB" sz="3200" b="1" dirty="0" err="1">
                <a:latin typeface="Calibri Light" panose="020F0302020204030204" pitchFamily="34" charset="0"/>
                <a:ea typeface="Calibri Light" panose="020F0302020204030204" pitchFamily="34" charset="0"/>
                <a:cs typeface="Calibri Light" panose="020F0302020204030204" pitchFamily="34" charset="0"/>
              </a:rPr>
              <a:t>cbioportal</a:t>
            </a:r>
            <a:endParaRPr lang="en-GB" sz="3200" b="1" dirty="0">
              <a:latin typeface="Calibri Light" panose="020F0302020204030204" pitchFamily="34" charset="0"/>
              <a:ea typeface="Calibri Light" panose="020F0302020204030204" pitchFamily="34" charset="0"/>
              <a:cs typeface="Calibri Light" panose="020F0302020204030204" pitchFamily="34" charset="0"/>
            </a:endParaRPr>
          </a:p>
          <a:p>
            <a:pPr marL="971550" lvl="1" indent="-514350" algn="just">
              <a:buFont typeface="+mj-lt"/>
              <a:buAutoNum type="arabicPeriod"/>
            </a:pPr>
            <a:endParaRPr lang="en-GB" sz="32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33641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GB" sz="4400" b="1" dirty="0">
                <a:latin typeface="Calibri Light" panose="020F0302020204030204" pitchFamily="34" charset="0"/>
                <a:ea typeface="Calibri Light" panose="020F0302020204030204" pitchFamily="34" charset="0"/>
                <a:cs typeface="Calibri Light" panose="020F0302020204030204" pitchFamily="34" charset="0"/>
              </a:rPr>
              <a:t>Immunotherapy and precision oncology</a:t>
            </a:r>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406400" y="1388793"/>
            <a:ext cx="5970495" cy="4414360"/>
          </a:xfrm>
        </p:spPr>
        <p:txBody>
          <a:bodyPr>
            <a:normAutofit fontScale="92500" lnSpcReduction="20000"/>
          </a:bodyPr>
          <a:lstStyle/>
          <a:p>
            <a:pPr algn="just">
              <a:lnSpc>
                <a:spcPct val="120000"/>
              </a:lnSpc>
            </a:pPr>
            <a:r>
              <a:rPr lang="en-GB" sz="1600" dirty="0"/>
              <a:t>In a healthy individual, the immune system responds to “foreign” cells (such as cancer) by attacking and eliminating them. </a:t>
            </a:r>
          </a:p>
          <a:p>
            <a:pPr algn="just">
              <a:lnSpc>
                <a:spcPct val="120000"/>
              </a:lnSpc>
            </a:pPr>
            <a:r>
              <a:rPr lang="en-GB" sz="1600" dirty="0"/>
              <a:t>Unfortunately, cancer cells have their own strategies for evading this immune response, leading to further proliferation and potential metastasis. </a:t>
            </a:r>
          </a:p>
          <a:p>
            <a:pPr algn="just">
              <a:lnSpc>
                <a:spcPct val="120000"/>
              </a:lnSpc>
            </a:pPr>
            <a:r>
              <a:rPr lang="en-GB" sz="1600" dirty="0"/>
              <a:t>The traditional course of action is to treat the disease using surgery, chemotherapy, or radiotherapy (or some combination of these). </a:t>
            </a:r>
          </a:p>
          <a:p>
            <a:pPr algn="just">
              <a:lnSpc>
                <a:spcPct val="120000"/>
              </a:lnSpc>
            </a:pPr>
            <a:r>
              <a:rPr lang="en-GB" sz="1600" dirty="0"/>
              <a:t>However, many patients simply do not respond to these established therapies.</a:t>
            </a:r>
          </a:p>
          <a:p>
            <a:pPr algn="just">
              <a:lnSpc>
                <a:spcPct val="120000"/>
              </a:lnSpc>
            </a:pPr>
            <a:r>
              <a:rPr lang="en-GB" sz="1600" dirty="0"/>
              <a:t>Immunotherapy – a type of biological therapy – is a treatment strategy focused on harnessing the power of the patient’s immune system to attack cancer and stunt its development. </a:t>
            </a:r>
          </a:p>
          <a:p>
            <a:pPr algn="just">
              <a:lnSpc>
                <a:spcPct val="120000"/>
              </a:lnSpc>
            </a:pPr>
            <a:r>
              <a:rPr lang="en-GB" sz="1600" dirty="0"/>
              <a:t>It shows great promise as a bespoke therapy for cancers that do not respond to traditional treatments and could improve quality of life for many patients. There are several immunotherapy treatments available for patients (see Figure 2).</a:t>
            </a:r>
          </a:p>
        </p:txBody>
      </p:sp>
      <p:sp>
        <p:nvSpPr>
          <p:cNvPr id="5" name="TextBox 4">
            <a:extLst>
              <a:ext uri="{FF2B5EF4-FFF2-40B4-BE49-F238E27FC236}">
                <a16:creationId xmlns:a16="http://schemas.microsoft.com/office/drawing/2014/main" id="{A58D3AF4-0711-E913-0BF0-87802D1C25F4}"/>
              </a:ext>
            </a:extLst>
          </p:cNvPr>
          <p:cNvSpPr txBox="1"/>
          <p:nvPr/>
        </p:nvSpPr>
        <p:spPr>
          <a:xfrm>
            <a:off x="581891" y="6515152"/>
            <a:ext cx="6096866" cy="261610"/>
          </a:xfrm>
          <a:prstGeom prst="rect">
            <a:avLst/>
          </a:prstGeom>
          <a:noFill/>
        </p:spPr>
        <p:txBody>
          <a:bodyPr wrap="square">
            <a:spAutoFit/>
          </a:bodyPr>
          <a:lstStyle/>
          <a:p>
            <a:r>
              <a:rPr lang="en-US" sz="1100" dirty="0">
                <a:latin typeface="Calibri Light" panose="020F0302020204030204" pitchFamily="34" charset="0"/>
              </a:rPr>
              <a:t>https://frontlinegenomics.com/a-guide-to-cancer-genomics/</a:t>
            </a:r>
          </a:p>
        </p:txBody>
      </p:sp>
      <p:sp>
        <p:nvSpPr>
          <p:cNvPr id="6" name="TextBox 5">
            <a:extLst>
              <a:ext uri="{FF2B5EF4-FFF2-40B4-BE49-F238E27FC236}">
                <a16:creationId xmlns:a16="http://schemas.microsoft.com/office/drawing/2014/main" id="{03C47398-9C73-FC7B-C50C-655CA4B288F0}"/>
              </a:ext>
            </a:extLst>
          </p:cNvPr>
          <p:cNvSpPr txBox="1"/>
          <p:nvPr/>
        </p:nvSpPr>
        <p:spPr>
          <a:xfrm>
            <a:off x="5874760" y="6515152"/>
            <a:ext cx="6096866" cy="261610"/>
          </a:xfrm>
          <a:prstGeom prst="rect">
            <a:avLst/>
          </a:prstGeom>
          <a:noFill/>
        </p:spPr>
        <p:txBody>
          <a:bodyPr wrap="square">
            <a:spAutoFit/>
          </a:bodyPr>
          <a:lstStyle/>
          <a:p>
            <a:pPr algn="r"/>
            <a:r>
              <a:rPr lang="en-US" sz="1100" dirty="0">
                <a:latin typeface="Calibri Light" panose="020F0302020204030204" pitchFamily="34" charset="0"/>
              </a:rPr>
              <a:t>https://www.nature.com/articles/s41568-020-00320-2</a:t>
            </a:r>
          </a:p>
        </p:txBody>
      </p:sp>
      <p:pic>
        <p:nvPicPr>
          <p:cNvPr id="13314" name="Picture 2">
            <a:extLst>
              <a:ext uri="{FF2B5EF4-FFF2-40B4-BE49-F238E27FC236}">
                <a16:creationId xmlns:a16="http://schemas.microsoft.com/office/drawing/2014/main" id="{2F314673-AB7B-9AAA-E0C9-540169997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0094" y="1906494"/>
            <a:ext cx="5159233" cy="3340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429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GB" sz="4400" b="1" dirty="0">
                <a:latin typeface="Calibri Light" panose="020F0302020204030204" pitchFamily="34" charset="0"/>
                <a:ea typeface="Calibri Light" panose="020F0302020204030204" pitchFamily="34" charset="0"/>
                <a:cs typeface="Calibri Light" panose="020F0302020204030204" pitchFamily="34" charset="0"/>
              </a:rPr>
              <a:t>Immunotherapy and precision oncology</a:t>
            </a:r>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406400" y="1388793"/>
            <a:ext cx="5970495" cy="4414360"/>
          </a:xfrm>
        </p:spPr>
        <p:txBody>
          <a:bodyPr>
            <a:normAutofit fontScale="92500" lnSpcReduction="20000"/>
          </a:bodyPr>
          <a:lstStyle/>
          <a:p>
            <a:pPr algn="just">
              <a:lnSpc>
                <a:spcPct val="120000"/>
              </a:lnSpc>
            </a:pPr>
            <a:r>
              <a:rPr lang="en-GB" sz="1600" dirty="0"/>
              <a:t>In a healthy individual, the immune system responds to “foreign” cells (such as cancer) by attacking and eliminating them. </a:t>
            </a:r>
          </a:p>
          <a:p>
            <a:pPr algn="just">
              <a:lnSpc>
                <a:spcPct val="120000"/>
              </a:lnSpc>
            </a:pPr>
            <a:r>
              <a:rPr lang="en-GB" sz="1600" dirty="0"/>
              <a:t>Unfortunately, cancer cells have their own strategies for evading this immune response, leading to further proliferation and potential metastasis. </a:t>
            </a:r>
          </a:p>
          <a:p>
            <a:pPr algn="just">
              <a:lnSpc>
                <a:spcPct val="120000"/>
              </a:lnSpc>
            </a:pPr>
            <a:r>
              <a:rPr lang="en-GB" sz="1600" dirty="0"/>
              <a:t>The traditional course of action is to treat the disease using surgery, chemotherapy, or radiotherapy (or some combination of these). </a:t>
            </a:r>
          </a:p>
          <a:p>
            <a:pPr algn="just">
              <a:lnSpc>
                <a:spcPct val="120000"/>
              </a:lnSpc>
            </a:pPr>
            <a:r>
              <a:rPr lang="en-GB" sz="1600" dirty="0"/>
              <a:t>However, many patients simply do not respond to these established therapies.</a:t>
            </a:r>
          </a:p>
          <a:p>
            <a:pPr algn="just">
              <a:lnSpc>
                <a:spcPct val="120000"/>
              </a:lnSpc>
            </a:pPr>
            <a:r>
              <a:rPr lang="en-GB" sz="1600" dirty="0"/>
              <a:t>Immunotherapy – a type of biological therapy – is a treatment strategy focused on harnessing the power of the patient’s immune system to attack cancer and stunt its development. </a:t>
            </a:r>
          </a:p>
          <a:p>
            <a:pPr algn="just">
              <a:lnSpc>
                <a:spcPct val="120000"/>
              </a:lnSpc>
            </a:pPr>
            <a:r>
              <a:rPr lang="en-GB" sz="1600" dirty="0"/>
              <a:t>It shows great promise as a bespoke therapy for cancers that do not respond to traditional treatments and could improve quality of life for many patients. There are several immunotherapy treatments available for patients (see Figure 2).</a:t>
            </a:r>
          </a:p>
        </p:txBody>
      </p:sp>
      <p:sp>
        <p:nvSpPr>
          <p:cNvPr id="5" name="TextBox 4">
            <a:extLst>
              <a:ext uri="{FF2B5EF4-FFF2-40B4-BE49-F238E27FC236}">
                <a16:creationId xmlns:a16="http://schemas.microsoft.com/office/drawing/2014/main" id="{A58D3AF4-0711-E913-0BF0-87802D1C25F4}"/>
              </a:ext>
            </a:extLst>
          </p:cNvPr>
          <p:cNvSpPr txBox="1"/>
          <p:nvPr/>
        </p:nvSpPr>
        <p:spPr>
          <a:xfrm>
            <a:off x="4072150" y="6482807"/>
            <a:ext cx="6096866" cy="261610"/>
          </a:xfrm>
          <a:prstGeom prst="rect">
            <a:avLst/>
          </a:prstGeom>
          <a:noFill/>
        </p:spPr>
        <p:txBody>
          <a:bodyPr wrap="square">
            <a:spAutoFit/>
          </a:bodyPr>
          <a:lstStyle/>
          <a:p>
            <a:r>
              <a:rPr lang="en-US" sz="1100" dirty="0">
                <a:latin typeface="Calibri Light" panose="020F0302020204030204" pitchFamily="34" charset="0"/>
              </a:rPr>
              <a:t>https://frontlinegenomics.com/a-guide-to-cancer-genomics/</a:t>
            </a:r>
          </a:p>
        </p:txBody>
      </p:sp>
      <p:pic>
        <p:nvPicPr>
          <p:cNvPr id="13314" name="Picture 2">
            <a:extLst>
              <a:ext uri="{FF2B5EF4-FFF2-40B4-BE49-F238E27FC236}">
                <a16:creationId xmlns:a16="http://schemas.microsoft.com/office/drawing/2014/main" id="{2F314673-AB7B-9AAA-E0C9-540169997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4118" y="1655483"/>
            <a:ext cx="5159233" cy="334040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A8ED17-791B-71C8-0BA2-8C0404C86CB6}"/>
              </a:ext>
            </a:extLst>
          </p:cNvPr>
          <p:cNvSpPr txBox="1"/>
          <p:nvPr/>
        </p:nvSpPr>
        <p:spPr>
          <a:xfrm>
            <a:off x="6574117" y="5163669"/>
            <a:ext cx="5159233" cy="523220"/>
          </a:xfrm>
          <a:prstGeom prst="rect">
            <a:avLst/>
          </a:prstGeom>
          <a:noFill/>
        </p:spPr>
        <p:txBody>
          <a:bodyPr wrap="square">
            <a:spAutoFit/>
          </a:bodyPr>
          <a:lstStyle/>
          <a:p>
            <a:r>
              <a:rPr lang="en-GB" sz="1400" b="0" dirty="0">
                <a:effectLst/>
                <a:latin typeface="Calibri Light" panose="020F0302020204030204" pitchFamily="34" charset="0"/>
              </a:rPr>
              <a:t>The various immunotherapy approaches for cancer treatment. </a:t>
            </a:r>
          </a:p>
          <a:p>
            <a:r>
              <a:rPr lang="en-GB" sz="1400" b="0" dirty="0">
                <a:effectLst/>
                <a:latin typeface="Calibri Light" panose="020F0302020204030204" pitchFamily="34" charset="0"/>
              </a:rPr>
              <a:t>Sourced from Mishra et al, 2022.</a:t>
            </a:r>
            <a:endParaRPr lang="en-US" sz="1400" dirty="0">
              <a:latin typeface="Calibri Light" panose="020F0302020204030204" pitchFamily="34" charset="0"/>
            </a:endParaRPr>
          </a:p>
        </p:txBody>
      </p:sp>
    </p:spTree>
    <p:extLst>
      <p:ext uri="{BB962C8B-B14F-4D97-AF65-F5344CB8AC3E}">
        <p14:creationId xmlns:p14="http://schemas.microsoft.com/office/powerpoint/2010/main" val="13331942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134527"/>
            <a:ext cx="10924167" cy="778605"/>
          </a:xfrm>
        </p:spPr>
        <p:txBody>
          <a:bodyPr/>
          <a:lstStyle/>
          <a:p>
            <a:pPr algn="ctr"/>
            <a:r>
              <a:rPr lang="en-GB" sz="4400" b="1" dirty="0">
                <a:latin typeface="Calibri Light" panose="020F0302020204030204" pitchFamily="34" charset="0"/>
                <a:ea typeface="Calibri Light" panose="020F0302020204030204" pitchFamily="34" charset="0"/>
                <a:cs typeface="Calibri Light" panose="020F0302020204030204" pitchFamily="34" charset="0"/>
              </a:rPr>
              <a:t>Immunotherapy: Checkpoint inhibitors</a:t>
            </a:r>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454212" y="1101923"/>
            <a:ext cx="6269316" cy="4414360"/>
          </a:xfrm>
        </p:spPr>
        <p:txBody>
          <a:bodyPr>
            <a:normAutofit/>
          </a:bodyPr>
          <a:lstStyle/>
          <a:p>
            <a:pPr algn="just">
              <a:lnSpc>
                <a:spcPct val="120000"/>
              </a:lnSpc>
            </a:pPr>
            <a:r>
              <a:rPr lang="en-GB" sz="1400" dirty="0"/>
              <a:t>Immune checkpoint inhibitors are drugs that are able to block T cell activation and regulate hyperactivation of the immune system. </a:t>
            </a:r>
          </a:p>
          <a:p>
            <a:pPr algn="just">
              <a:lnSpc>
                <a:spcPct val="120000"/>
              </a:lnSpc>
            </a:pPr>
            <a:r>
              <a:rPr lang="en-GB" sz="1400" dirty="0"/>
              <a:t>The most well-known examples are antibodies that block the cytotoxic T lymphocyte antigen 4 (CTLA4) and programmed cell death 1 (PD-1) proteins.</a:t>
            </a:r>
          </a:p>
          <a:p>
            <a:pPr algn="just">
              <a:lnSpc>
                <a:spcPct val="120000"/>
              </a:lnSpc>
            </a:pPr>
            <a:r>
              <a:rPr lang="en-GB" sz="1400" dirty="0"/>
              <a:t>These drugs are used to treat melanoma, renal cell carcinomas, colorectal cancers, non-small cell lung cancer, head and neck cancer, cervical cancer, endometrial cancer, bladder cancer and breast cancer – with more cancer types on the horizon.</a:t>
            </a:r>
          </a:p>
        </p:txBody>
      </p:sp>
      <p:sp>
        <p:nvSpPr>
          <p:cNvPr id="5" name="TextBox 4">
            <a:extLst>
              <a:ext uri="{FF2B5EF4-FFF2-40B4-BE49-F238E27FC236}">
                <a16:creationId xmlns:a16="http://schemas.microsoft.com/office/drawing/2014/main" id="{A58D3AF4-0711-E913-0BF0-87802D1C25F4}"/>
              </a:ext>
            </a:extLst>
          </p:cNvPr>
          <p:cNvSpPr txBox="1"/>
          <p:nvPr/>
        </p:nvSpPr>
        <p:spPr>
          <a:xfrm>
            <a:off x="406400" y="6561360"/>
            <a:ext cx="6096866" cy="261610"/>
          </a:xfrm>
          <a:prstGeom prst="rect">
            <a:avLst/>
          </a:prstGeom>
          <a:noFill/>
        </p:spPr>
        <p:txBody>
          <a:bodyPr wrap="square">
            <a:spAutoFit/>
          </a:bodyPr>
          <a:lstStyle/>
          <a:p>
            <a:r>
              <a:rPr lang="en-US" sz="1100" dirty="0">
                <a:latin typeface="Calibri Light" panose="020F0302020204030204" pitchFamily="34" charset="0"/>
              </a:rPr>
              <a:t>https://frontlinegenomics.com/a-guide-to-cancer-genomics/</a:t>
            </a:r>
          </a:p>
        </p:txBody>
      </p:sp>
      <p:sp>
        <p:nvSpPr>
          <p:cNvPr id="7" name="TextBox 6">
            <a:extLst>
              <a:ext uri="{FF2B5EF4-FFF2-40B4-BE49-F238E27FC236}">
                <a16:creationId xmlns:a16="http://schemas.microsoft.com/office/drawing/2014/main" id="{A4A8ED17-791B-71C8-0BA2-8C0404C86CB6}"/>
              </a:ext>
            </a:extLst>
          </p:cNvPr>
          <p:cNvSpPr txBox="1"/>
          <p:nvPr/>
        </p:nvSpPr>
        <p:spPr>
          <a:xfrm>
            <a:off x="6113389" y="6584973"/>
            <a:ext cx="5159233" cy="276999"/>
          </a:xfrm>
          <a:prstGeom prst="rect">
            <a:avLst/>
          </a:prstGeom>
          <a:noFill/>
        </p:spPr>
        <p:txBody>
          <a:bodyPr wrap="square">
            <a:spAutoFit/>
          </a:bodyPr>
          <a:lstStyle/>
          <a:p>
            <a:pPr algn="r"/>
            <a:r>
              <a:rPr lang="en-GB" sz="1200" b="0" dirty="0">
                <a:effectLst/>
                <a:latin typeface="Calibri Light" panose="020F0302020204030204" pitchFamily="34" charset="0"/>
                <a:ea typeface="Calibri Light" panose="020F0302020204030204" pitchFamily="34" charset="0"/>
                <a:cs typeface="Calibri Light" panose="020F0302020204030204" pitchFamily="34" charset="0"/>
              </a:rPr>
              <a:t>https://www.ucir.org/therapies/checkpoint-blockade</a:t>
            </a:r>
            <a:endParaRPr lang="en-US" sz="1200" dirty="0">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4" name="Group 3">
            <a:extLst>
              <a:ext uri="{FF2B5EF4-FFF2-40B4-BE49-F238E27FC236}">
                <a16:creationId xmlns:a16="http://schemas.microsoft.com/office/drawing/2014/main" id="{8C6797A7-EBD9-9F9B-D251-3F04A241C472}"/>
              </a:ext>
            </a:extLst>
          </p:cNvPr>
          <p:cNvGrpSpPr/>
          <p:nvPr/>
        </p:nvGrpSpPr>
        <p:grpSpPr>
          <a:xfrm>
            <a:off x="6990747" y="1309817"/>
            <a:ext cx="4598784" cy="4621888"/>
            <a:chOff x="6990747" y="1309817"/>
            <a:chExt cx="4598784" cy="4621888"/>
          </a:xfrm>
        </p:grpSpPr>
        <p:pic>
          <p:nvPicPr>
            <p:cNvPr id="14338" name="Picture 2" descr="Cartoon that shows how PD-1 and PD-L1 checkpoint works">
              <a:extLst>
                <a:ext uri="{FF2B5EF4-FFF2-40B4-BE49-F238E27FC236}">
                  <a16:creationId xmlns:a16="http://schemas.microsoft.com/office/drawing/2014/main" id="{676B71F7-CC80-6873-9A05-2F1D8C7E0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0747" y="1309817"/>
              <a:ext cx="4596678" cy="1748892"/>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artoon that shows the different between PD-1 and PD-L1 blockade">
              <a:extLst>
                <a:ext uri="{FF2B5EF4-FFF2-40B4-BE49-F238E27FC236}">
                  <a16:creationId xmlns:a16="http://schemas.microsoft.com/office/drawing/2014/main" id="{9097B74D-F877-07EF-891E-2713804FA8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2853" y="2941996"/>
              <a:ext cx="4596678" cy="2989709"/>
            </a:xfrm>
            <a:prstGeom prst="rect">
              <a:avLst/>
            </a:prstGeom>
            <a:noFill/>
            <a:extLst>
              <a:ext uri="{909E8E84-426E-40DD-AFC4-6F175D3DCCD1}">
                <a14:hiddenFill xmlns:a14="http://schemas.microsoft.com/office/drawing/2010/main">
                  <a:solidFill>
                    <a:srgbClr val="FFFFFF"/>
                  </a:solidFill>
                </a14:hiddenFill>
              </a:ext>
            </a:extLst>
          </p:spPr>
        </p:pic>
      </p:grpSp>
      <p:pic>
        <p:nvPicPr>
          <p:cNvPr id="14342" name="Picture 6" descr="Illustration that shows the different between PD-1 and PD-L1 blockade">
            <a:extLst>
              <a:ext uri="{FF2B5EF4-FFF2-40B4-BE49-F238E27FC236}">
                <a16:creationId xmlns:a16="http://schemas.microsoft.com/office/drawing/2014/main" id="{55FACE3F-DB0A-92C9-DEF0-C58FB3F4E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341" y="3617951"/>
            <a:ext cx="4351057" cy="269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6943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134527"/>
            <a:ext cx="10924167" cy="778605"/>
          </a:xfrm>
        </p:spPr>
        <p:txBody>
          <a:bodyPr/>
          <a:lstStyle/>
          <a:p>
            <a:pPr algn="ctr"/>
            <a:r>
              <a:rPr lang="en-GB" sz="4400" b="1" dirty="0">
                <a:latin typeface="Calibri Light" panose="020F0302020204030204" pitchFamily="34" charset="0"/>
                <a:ea typeface="Calibri Light" panose="020F0302020204030204" pitchFamily="34" charset="0"/>
                <a:cs typeface="Calibri Light" panose="020F0302020204030204" pitchFamily="34" charset="0"/>
              </a:rPr>
              <a:t>Immunotherapy: CAR T-cell therapy</a:t>
            </a:r>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233950" y="1033037"/>
            <a:ext cx="6269316" cy="5074915"/>
          </a:xfrm>
        </p:spPr>
        <p:txBody>
          <a:bodyPr>
            <a:normAutofit fontScale="92500"/>
          </a:bodyPr>
          <a:lstStyle/>
          <a:p>
            <a:pPr algn="just">
              <a:lnSpc>
                <a:spcPct val="120000"/>
              </a:lnSpc>
            </a:pPr>
            <a:r>
              <a:rPr lang="en-GB" sz="1400" dirty="0"/>
              <a:t>Chimeric antigen receptor (CAR) T-cell therapy – otherwise known as T-cell transfer therapy – is a specialised immunotherapy in which changes are made to the genes of a patient’s T-cells to increase their efficiency in recognising and destroying cancer.</a:t>
            </a:r>
          </a:p>
          <a:p>
            <a:pPr algn="just">
              <a:lnSpc>
                <a:spcPct val="120000"/>
              </a:lnSpc>
            </a:pPr>
            <a:r>
              <a:rPr lang="en-GB" sz="1400" dirty="0"/>
              <a:t>Once these tweaks have been made in the lab, the T-cells are grown in batches and put back into the body via an intravenous drip. </a:t>
            </a:r>
          </a:p>
          <a:p>
            <a:pPr algn="just">
              <a:lnSpc>
                <a:spcPct val="120000"/>
              </a:lnSpc>
            </a:pPr>
            <a:r>
              <a:rPr lang="en-GB" sz="1400" dirty="0"/>
              <a:t>CAR T-cell therapy is currently used to treat children with some forms of leukaemia, and in adults with lymphoma.</a:t>
            </a:r>
          </a:p>
          <a:p>
            <a:pPr algn="just">
              <a:lnSpc>
                <a:spcPct val="120000"/>
              </a:lnSpc>
            </a:pPr>
            <a:r>
              <a:rPr lang="en-GB" sz="1400" dirty="0"/>
              <a:t>CAR T-cell therapy: A type of treatment in which a patient’s T cells (a type of immune cell) are changed in the laboratory so they will bind to cancer cells and kill them. </a:t>
            </a:r>
          </a:p>
          <a:p>
            <a:pPr algn="just">
              <a:lnSpc>
                <a:spcPct val="120000"/>
              </a:lnSpc>
            </a:pPr>
            <a:r>
              <a:rPr lang="en-GB" sz="1400" dirty="0"/>
              <a:t>Blood from a vein in the patient’s arm flows through a tube to an apheresis machine (not shown), which removes the white blood cells, including the T cells, and sends the rest of the blood back to the patient. </a:t>
            </a:r>
          </a:p>
          <a:p>
            <a:pPr algn="just">
              <a:lnSpc>
                <a:spcPct val="120000"/>
              </a:lnSpc>
            </a:pPr>
            <a:r>
              <a:rPr lang="en-GB" sz="1400" dirty="0"/>
              <a:t>Then, the gene for a special receptor called a chimeric antigen receptor (CAR) is inserted into the T cells in the laboratory. </a:t>
            </a:r>
          </a:p>
          <a:p>
            <a:pPr algn="just">
              <a:lnSpc>
                <a:spcPct val="120000"/>
              </a:lnSpc>
            </a:pPr>
            <a:r>
              <a:rPr lang="en-GB" sz="1400" dirty="0"/>
              <a:t>Millions of the CAR T cells are grown in the laboratory and then given to the patient by infusion. The CAR T cells are able to bind to an antigen on the cancer cells and kill them.</a:t>
            </a:r>
          </a:p>
        </p:txBody>
      </p:sp>
      <p:sp>
        <p:nvSpPr>
          <p:cNvPr id="5" name="TextBox 4">
            <a:extLst>
              <a:ext uri="{FF2B5EF4-FFF2-40B4-BE49-F238E27FC236}">
                <a16:creationId xmlns:a16="http://schemas.microsoft.com/office/drawing/2014/main" id="{A58D3AF4-0711-E913-0BF0-87802D1C25F4}"/>
              </a:ext>
            </a:extLst>
          </p:cNvPr>
          <p:cNvSpPr txBox="1"/>
          <p:nvPr/>
        </p:nvSpPr>
        <p:spPr>
          <a:xfrm>
            <a:off x="406400" y="6561360"/>
            <a:ext cx="6096866" cy="261610"/>
          </a:xfrm>
          <a:prstGeom prst="rect">
            <a:avLst/>
          </a:prstGeom>
          <a:noFill/>
        </p:spPr>
        <p:txBody>
          <a:bodyPr wrap="square">
            <a:spAutoFit/>
          </a:bodyPr>
          <a:lstStyle/>
          <a:p>
            <a:r>
              <a:rPr lang="en-US" sz="1100" dirty="0">
                <a:latin typeface="Calibri Light" panose="020F0302020204030204" pitchFamily="34" charset="0"/>
              </a:rPr>
              <a:t>https://frontlinegenomics.com/a-guide-to-cancer-genomics/</a:t>
            </a:r>
          </a:p>
        </p:txBody>
      </p:sp>
      <p:sp>
        <p:nvSpPr>
          <p:cNvPr id="7" name="TextBox 6">
            <a:extLst>
              <a:ext uri="{FF2B5EF4-FFF2-40B4-BE49-F238E27FC236}">
                <a16:creationId xmlns:a16="http://schemas.microsoft.com/office/drawing/2014/main" id="{A4A8ED17-791B-71C8-0BA2-8C0404C86CB6}"/>
              </a:ext>
            </a:extLst>
          </p:cNvPr>
          <p:cNvSpPr txBox="1"/>
          <p:nvPr/>
        </p:nvSpPr>
        <p:spPr>
          <a:xfrm>
            <a:off x="6113389" y="6561069"/>
            <a:ext cx="5893340" cy="276999"/>
          </a:xfrm>
          <a:prstGeom prst="rect">
            <a:avLst/>
          </a:prstGeom>
          <a:noFill/>
        </p:spPr>
        <p:txBody>
          <a:bodyPr wrap="square">
            <a:spAutoFit/>
          </a:bodyPr>
          <a:lstStyle/>
          <a:p>
            <a:pPr algn="r"/>
            <a:r>
              <a:rPr lang="en-GB" sz="1200" b="0" dirty="0">
                <a:effectLst/>
                <a:latin typeface="Calibri Light" panose="020F0302020204030204" pitchFamily="34" charset="0"/>
                <a:ea typeface="Calibri Light" panose="020F0302020204030204" pitchFamily="34" charset="0"/>
                <a:cs typeface="Calibri Light" panose="020F0302020204030204" pitchFamily="34" charset="0"/>
              </a:rPr>
              <a:t>https://www.cancer.gov/publications/dictionaries/cancer-terms/def/car-t-cell-therapy</a:t>
            </a:r>
            <a:endParaRPr lang="en-US" sz="12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5362" name="Picture 2" descr="CAR T-cell therapy; drawing of blood being removed from a vein in a patient’s arm to get T cells. Also shown is a special receptor called a chimeric antigen receptor (CAR) being made in the laboratory; the gene for CAR is inserted into the T cells and then millions of CAR T cells are grown. Drawing also shows the CAR T cells being given to the patient by infusion and binding to antigens on the cancer cells and killing them.">
            <a:extLst>
              <a:ext uri="{FF2B5EF4-FFF2-40B4-BE49-F238E27FC236}">
                <a16:creationId xmlns:a16="http://schemas.microsoft.com/office/drawing/2014/main" id="{AF25CBA4-CF29-14DC-F6E9-33B2D74A7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2676" y="1122685"/>
            <a:ext cx="5438775" cy="4352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4536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134527"/>
            <a:ext cx="10924167" cy="778605"/>
          </a:xfrm>
        </p:spPr>
        <p:txBody>
          <a:bodyPr/>
          <a:lstStyle/>
          <a:p>
            <a:pPr algn="ctr"/>
            <a:r>
              <a:rPr lang="en-GB" sz="4400" b="1" dirty="0">
                <a:latin typeface="Calibri Light" panose="020F0302020204030204" pitchFamily="34" charset="0"/>
                <a:ea typeface="Calibri Light" panose="020F0302020204030204" pitchFamily="34" charset="0"/>
                <a:cs typeface="Calibri Light" panose="020F0302020204030204" pitchFamily="34" charset="0"/>
              </a:rPr>
              <a:t>Cancer vaccines</a:t>
            </a:r>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406400" y="1033037"/>
            <a:ext cx="6096866" cy="5074915"/>
          </a:xfrm>
        </p:spPr>
        <p:txBody>
          <a:bodyPr>
            <a:normAutofit/>
          </a:bodyPr>
          <a:lstStyle/>
          <a:p>
            <a:pPr algn="just">
              <a:lnSpc>
                <a:spcPct val="120000"/>
              </a:lnSpc>
            </a:pPr>
            <a:r>
              <a:rPr lang="en-GB" sz="1400" dirty="0"/>
              <a:t>There are two types of cancer vaccines: prophylactic and therapeutic. </a:t>
            </a:r>
          </a:p>
          <a:p>
            <a:pPr algn="just">
              <a:lnSpc>
                <a:spcPct val="120000"/>
              </a:lnSpc>
            </a:pPr>
            <a:r>
              <a:rPr lang="en-GB" sz="1400" dirty="0"/>
              <a:t>Prophylactic vaccines are more similar to a traditional vaccine and are used to prevent infection by an oncogenic virus. </a:t>
            </a:r>
          </a:p>
          <a:p>
            <a:pPr algn="just">
              <a:lnSpc>
                <a:spcPct val="120000"/>
              </a:lnSpc>
            </a:pPr>
            <a:r>
              <a:rPr lang="en-GB" sz="1400" dirty="0"/>
              <a:t>One common example is the human papillomavirus vaccine against cervical cancer.</a:t>
            </a:r>
          </a:p>
          <a:p>
            <a:pPr algn="just">
              <a:lnSpc>
                <a:spcPct val="120000"/>
              </a:lnSpc>
            </a:pPr>
            <a:r>
              <a:rPr lang="en-GB" sz="1400" dirty="0"/>
              <a:t>Therapeutic vaccines harness tumour-associated antigens to help the immune system eliminate cancer cells. </a:t>
            </a:r>
          </a:p>
          <a:p>
            <a:pPr algn="just">
              <a:lnSpc>
                <a:spcPct val="120000"/>
              </a:lnSpc>
            </a:pPr>
            <a:r>
              <a:rPr lang="en-GB" sz="1400" dirty="0"/>
              <a:t>Non-cancerous cells are protected from this attack as they either do not display these antigens or do not possess the antigens in high enough numbers to be targeted.</a:t>
            </a:r>
          </a:p>
          <a:p>
            <a:pPr algn="just">
              <a:lnSpc>
                <a:spcPct val="120000"/>
              </a:lnSpc>
            </a:pPr>
            <a:r>
              <a:rPr lang="en-GB" sz="1400" dirty="0"/>
              <a:t>Therapeutic cancer vaccine types:</a:t>
            </a:r>
          </a:p>
          <a:p>
            <a:pPr lvl="1" algn="just">
              <a:lnSpc>
                <a:spcPct val="120000"/>
              </a:lnSpc>
              <a:buFont typeface="Wingdings" panose="05000000000000000000" pitchFamily="2" charset="2"/>
              <a:buChar char="q"/>
            </a:pPr>
            <a:r>
              <a:rPr lang="en-GB" sz="1200" dirty="0"/>
              <a:t>Protein-based Vaccines</a:t>
            </a:r>
          </a:p>
          <a:p>
            <a:pPr lvl="1" algn="just">
              <a:lnSpc>
                <a:spcPct val="120000"/>
              </a:lnSpc>
              <a:buFont typeface="Wingdings" panose="05000000000000000000" pitchFamily="2" charset="2"/>
              <a:buChar char="q"/>
            </a:pPr>
            <a:r>
              <a:rPr lang="en-GB" sz="1200" dirty="0"/>
              <a:t>RNA-based Vaccines</a:t>
            </a:r>
          </a:p>
          <a:p>
            <a:pPr lvl="1" algn="just">
              <a:lnSpc>
                <a:spcPct val="120000"/>
              </a:lnSpc>
              <a:buFont typeface="Wingdings" panose="05000000000000000000" pitchFamily="2" charset="2"/>
              <a:buChar char="q"/>
            </a:pPr>
            <a:r>
              <a:rPr lang="en-GB" sz="1200" dirty="0"/>
              <a:t>DNA-based Vaccines</a:t>
            </a:r>
          </a:p>
          <a:p>
            <a:pPr lvl="1" algn="just">
              <a:lnSpc>
                <a:spcPct val="120000"/>
              </a:lnSpc>
              <a:buFont typeface="Wingdings" panose="05000000000000000000" pitchFamily="2" charset="2"/>
              <a:buChar char="q"/>
            </a:pPr>
            <a:r>
              <a:rPr lang="en-GB" sz="1200" dirty="0"/>
              <a:t>Viral- and Bacterial-based Immune Stimulants </a:t>
            </a:r>
          </a:p>
        </p:txBody>
      </p:sp>
      <p:sp>
        <p:nvSpPr>
          <p:cNvPr id="5" name="TextBox 4">
            <a:extLst>
              <a:ext uri="{FF2B5EF4-FFF2-40B4-BE49-F238E27FC236}">
                <a16:creationId xmlns:a16="http://schemas.microsoft.com/office/drawing/2014/main" id="{A58D3AF4-0711-E913-0BF0-87802D1C25F4}"/>
              </a:ext>
            </a:extLst>
          </p:cNvPr>
          <p:cNvSpPr txBox="1"/>
          <p:nvPr/>
        </p:nvSpPr>
        <p:spPr>
          <a:xfrm>
            <a:off x="406400" y="6561360"/>
            <a:ext cx="6096866" cy="261610"/>
          </a:xfrm>
          <a:prstGeom prst="rect">
            <a:avLst/>
          </a:prstGeom>
          <a:noFill/>
        </p:spPr>
        <p:txBody>
          <a:bodyPr wrap="square">
            <a:spAutoFit/>
          </a:bodyPr>
          <a:lstStyle/>
          <a:p>
            <a:r>
              <a:rPr lang="en-US" sz="1100" dirty="0">
                <a:latin typeface="Calibri Light" panose="020F0302020204030204" pitchFamily="34" charset="0"/>
              </a:rPr>
              <a:t>https://frontlinegenomics.com/a-guide-to-cancer-genomics/</a:t>
            </a:r>
          </a:p>
        </p:txBody>
      </p:sp>
      <p:sp>
        <p:nvSpPr>
          <p:cNvPr id="7" name="TextBox 6">
            <a:extLst>
              <a:ext uri="{FF2B5EF4-FFF2-40B4-BE49-F238E27FC236}">
                <a16:creationId xmlns:a16="http://schemas.microsoft.com/office/drawing/2014/main" id="{A4A8ED17-791B-71C8-0BA2-8C0404C86CB6}"/>
              </a:ext>
            </a:extLst>
          </p:cNvPr>
          <p:cNvSpPr txBox="1"/>
          <p:nvPr/>
        </p:nvSpPr>
        <p:spPr>
          <a:xfrm>
            <a:off x="6113389" y="6561069"/>
            <a:ext cx="5893340" cy="276999"/>
          </a:xfrm>
          <a:prstGeom prst="rect">
            <a:avLst/>
          </a:prstGeom>
          <a:noFill/>
        </p:spPr>
        <p:txBody>
          <a:bodyPr wrap="square">
            <a:spAutoFit/>
          </a:bodyPr>
          <a:lstStyle/>
          <a:p>
            <a:pPr algn="r"/>
            <a:r>
              <a:rPr lang="en-GB" sz="1200" b="0" dirty="0">
                <a:effectLst/>
                <a:latin typeface="Calibri Light" panose="020F0302020204030204" pitchFamily="34" charset="0"/>
                <a:ea typeface="Calibri Light" panose="020F0302020204030204" pitchFamily="34" charset="0"/>
                <a:cs typeface="Calibri Light" panose="020F0302020204030204" pitchFamily="34" charset="0"/>
              </a:rPr>
              <a:t>https://www.cancer.gov/publications/dictionaries/cancer-terms/def/car-t-cell-therapy</a:t>
            </a:r>
            <a:endParaRPr lang="en-US" sz="12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6386" name="Picture 2" descr="What Is a Cancer Vaccine? | Blog | AACR">
            <a:extLst>
              <a:ext uri="{FF2B5EF4-FFF2-40B4-BE49-F238E27FC236}">
                <a16:creationId xmlns:a16="http://schemas.microsoft.com/office/drawing/2014/main" id="{01395071-74BD-33D9-D361-28947F9DC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4923" y="1067121"/>
            <a:ext cx="5145834" cy="472375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745791A-E8E7-B4E9-F619-B74D2C162B95}"/>
              </a:ext>
            </a:extLst>
          </p:cNvPr>
          <p:cNvSpPr txBox="1"/>
          <p:nvPr/>
        </p:nvSpPr>
        <p:spPr>
          <a:xfrm>
            <a:off x="6854923" y="5790879"/>
            <a:ext cx="5145834" cy="461665"/>
          </a:xfrm>
          <a:prstGeom prst="rect">
            <a:avLst/>
          </a:prstGeom>
          <a:noFill/>
        </p:spPr>
        <p:txBody>
          <a:bodyPr wrap="square">
            <a:spAutoFit/>
          </a:bodyPr>
          <a:lstStyle/>
          <a:p>
            <a:r>
              <a:rPr lang="en-GB" sz="1200" dirty="0">
                <a:latin typeface="Calibri Light" panose="020F0302020204030204" pitchFamily="34" charset="0"/>
              </a:rPr>
              <a:t>Vaccines prevent or treat disease by training the immune system to attack viruses or cancers, respectively</a:t>
            </a:r>
            <a:endParaRPr lang="en-US" sz="1200" dirty="0">
              <a:latin typeface="Calibri Light" panose="020F0302020204030204" pitchFamily="34" charset="0"/>
            </a:endParaRPr>
          </a:p>
        </p:txBody>
      </p:sp>
    </p:spTree>
    <p:extLst>
      <p:ext uri="{BB962C8B-B14F-4D97-AF65-F5344CB8AC3E}">
        <p14:creationId xmlns:p14="http://schemas.microsoft.com/office/powerpoint/2010/main" val="4219084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74A9-FDE6-C347-4AFB-4E5BBE514197}"/>
              </a:ext>
            </a:extLst>
          </p:cNvPr>
          <p:cNvSpPr>
            <a:spLocks noGrp="1"/>
          </p:cNvSpPr>
          <p:nvPr>
            <p:ph type="title"/>
          </p:nvPr>
        </p:nvSpPr>
        <p:spPr>
          <a:xfrm>
            <a:off x="646111" y="452718"/>
            <a:ext cx="10577701" cy="736600"/>
          </a:xfrm>
        </p:spPr>
        <p:txBody>
          <a:bodyPr/>
          <a:lstStyle/>
          <a:p>
            <a:pPr algn="ctr"/>
            <a:r>
              <a:rPr lang="en-GB" sz="4800" b="1" dirty="0"/>
              <a:t>Cancer Genomic Databases</a:t>
            </a:r>
            <a:endParaRPr lang="en-US" sz="4800" b="1" dirty="0"/>
          </a:p>
        </p:txBody>
      </p:sp>
      <p:sp>
        <p:nvSpPr>
          <p:cNvPr id="3" name="Content Placeholder 2">
            <a:extLst>
              <a:ext uri="{FF2B5EF4-FFF2-40B4-BE49-F238E27FC236}">
                <a16:creationId xmlns:a16="http://schemas.microsoft.com/office/drawing/2014/main" id="{85B0190A-56D1-02E5-ADDA-A1AD5C064201}"/>
              </a:ext>
            </a:extLst>
          </p:cNvPr>
          <p:cNvSpPr>
            <a:spLocks noGrp="1"/>
          </p:cNvSpPr>
          <p:nvPr>
            <p:ph idx="1"/>
          </p:nvPr>
        </p:nvSpPr>
        <p:spPr>
          <a:xfrm>
            <a:off x="646111" y="1556871"/>
            <a:ext cx="10858595" cy="4195481"/>
          </a:xfrm>
        </p:spPr>
        <p:txBody>
          <a:bodyPr>
            <a:normAutofit fontScale="85000" lnSpcReduction="20000"/>
          </a:bodyPr>
          <a:lstStyle/>
          <a:p>
            <a:pPr algn="just">
              <a:lnSpc>
                <a:spcPct val="170000"/>
              </a:lnSpc>
              <a:buFont typeface="Wingdings" panose="05000000000000000000" pitchFamily="2" charset="2"/>
              <a:buChar char="q"/>
            </a:pPr>
            <a:r>
              <a:rPr lang="en-GB" b="1" i="0" dirty="0">
                <a:effectLst/>
                <a:ea typeface="Calibri Light" panose="020F0302020204030204" pitchFamily="34" charset="0"/>
                <a:cs typeface="Calibri Light" panose="020F0302020204030204" pitchFamily="34" charset="0"/>
              </a:rPr>
              <a:t>The Cancer Genome Atlas (TCGA): A joint project between the National Cancer Institute (NCI) and the National Human Genome Research Institute (NHGRI) that generated over 2.5 petabytes of genomic data. The data is publicly available through the NCI Genomic Data Commons (GDC). </a:t>
            </a:r>
          </a:p>
          <a:p>
            <a:pPr algn="just">
              <a:lnSpc>
                <a:spcPct val="170000"/>
              </a:lnSpc>
              <a:buFont typeface="Wingdings" panose="05000000000000000000" pitchFamily="2" charset="2"/>
              <a:buChar char="q"/>
            </a:pPr>
            <a:r>
              <a:rPr lang="en-GB" b="1" i="0" dirty="0" err="1">
                <a:effectLst/>
                <a:ea typeface="Calibri Light" panose="020F0302020204030204" pitchFamily="34" charset="0"/>
                <a:cs typeface="Calibri Light" panose="020F0302020204030204" pitchFamily="34" charset="0"/>
              </a:rPr>
              <a:t>cBioPortal</a:t>
            </a:r>
            <a:r>
              <a:rPr lang="en-GB" b="1" dirty="0">
                <a:ea typeface="Calibri Light" panose="020F0302020204030204" pitchFamily="34" charset="0"/>
                <a:cs typeface="Calibri Light" panose="020F0302020204030204" pitchFamily="34" charset="0"/>
              </a:rPr>
              <a:t>: </a:t>
            </a:r>
            <a:r>
              <a:rPr lang="en-GB" b="1" i="0" dirty="0">
                <a:effectLst/>
                <a:ea typeface="Calibri Light" panose="020F0302020204030204" pitchFamily="34" charset="0"/>
                <a:cs typeface="Calibri Light" panose="020F0302020204030204" pitchFamily="34" charset="0"/>
              </a:rPr>
              <a:t>Provides visualization, analysis results, and downloads of large-scale cancer genomics data sets. </a:t>
            </a:r>
          </a:p>
          <a:p>
            <a:pPr algn="just">
              <a:lnSpc>
                <a:spcPct val="170000"/>
              </a:lnSpc>
              <a:buFont typeface="Wingdings" panose="05000000000000000000" pitchFamily="2" charset="2"/>
              <a:buChar char="q"/>
            </a:pPr>
            <a:r>
              <a:rPr lang="en-GB" b="1" i="0" dirty="0" err="1">
                <a:effectLst/>
                <a:ea typeface="Calibri Light" panose="020F0302020204030204" pitchFamily="34" charset="0"/>
                <a:cs typeface="Calibri Light" panose="020F0302020204030204" pitchFamily="34" charset="0"/>
              </a:rPr>
              <a:t>Oncomine</a:t>
            </a:r>
            <a:r>
              <a:rPr lang="en-GB" b="1" i="0" dirty="0">
                <a:effectLst/>
                <a:ea typeface="Calibri Light" panose="020F0302020204030204" pitchFamily="34" charset="0"/>
                <a:cs typeface="Calibri Light" panose="020F0302020204030204" pitchFamily="34" charset="0"/>
              </a:rPr>
              <a:t>: A bioinformatics initiative that collects, standardizes, </a:t>
            </a:r>
            <a:r>
              <a:rPr lang="en-GB" b="1" i="0" dirty="0" err="1">
                <a:effectLst/>
                <a:ea typeface="Calibri Light" panose="020F0302020204030204" pitchFamily="34" charset="0"/>
                <a:cs typeface="Calibri Light" panose="020F0302020204030204" pitchFamily="34" charset="0"/>
              </a:rPr>
              <a:t>analyzes</a:t>
            </a:r>
            <a:r>
              <a:rPr lang="en-GB" b="1" i="0" dirty="0">
                <a:effectLst/>
                <a:ea typeface="Calibri Light" panose="020F0302020204030204" pitchFamily="34" charset="0"/>
                <a:cs typeface="Calibri Light" panose="020F0302020204030204" pitchFamily="34" charset="0"/>
              </a:rPr>
              <a:t>, and delivers cancer transcriptome data. </a:t>
            </a:r>
          </a:p>
          <a:p>
            <a:pPr algn="just">
              <a:lnSpc>
                <a:spcPct val="170000"/>
              </a:lnSpc>
              <a:buFont typeface="Wingdings" panose="05000000000000000000" pitchFamily="2" charset="2"/>
              <a:buChar char="q"/>
            </a:pPr>
            <a:r>
              <a:rPr lang="en-GB" b="1" i="0" dirty="0">
                <a:effectLst/>
                <a:ea typeface="Calibri Light" panose="020F0302020204030204" pitchFamily="34" charset="0"/>
                <a:cs typeface="Calibri Light" panose="020F0302020204030204" pitchFamily="34" charset="0"/>
              </a:rPr>
              <a:t>MENT: A database of methylation and Expression in both normal and </a:t>
            </a:r>
            <a:r>
              <a:rPr lang="en-GB" b="1" i="0" dirty="0" err="1">
                <a:effectLst/>
                <a:ea typeface="Calibri Light" panose="020F0302020204030204" pitchFamily="34" charset="0"/>
                <a:cs typeface="Calibri Light" panose="020F0302020204030204" pitchFamily="34" charset="0"/>
              </a:rPr>
              <a:t>tumor</a:t>
            </a:r>
            <a:r>
              <a:rPr lang="en-GB" b="1" i="0" dirty="0">
                <a:effectLst/>
                <a:ea typeface="Calibri Light" panose="020F0302020204030204" pitchFamily="34" charset="0"/>
                <a:cs typeface="Calibri Light" panose="020F0302020204030204" pitchFamily="34" charset="0"/>
              </a:rPr>
              <a:t> tissues. </a:t>
            </a:r>
          </a:p>
          <a:p>
            <a:pPr algn="just">
              <a:lnSpc>
                <a:spcPct val="170000"/>
              </a:lnSpc>
              <a:buFont typeface="Wingdings" panose="05000000000000000000" pitchFamily="2" charset="2"/>
              <a:buChar char="q"/>
            </a:pPr>
            <a:r>
              <a:rPr lang="en-GB" b="1" i="0" dirty="0">
                <a:effectLst/>
                <a:ea typeface="Calibri Light" panose="020F0302020204030204" pitchFamily="34" charset="0"/>
                <a:cs typeface="Calibri Light" panose="020F0302020204030204" pitchFamily="34" charset="0"/>
              </a:rPr>
              <a:t>COSMIC (Catalogue of Somatic Mutations in Cancer): A database that classifies genes into tiers based on their activity and mutations in cancer. </a:t>
            </a:r>
          </a:p>
          <a:p>
            <a:pPr algn="just">
              <a:lnSpc>
                <a:spcPct val="170000"/>
              </a:lnSpc>
              <a:buFont typeface="Wingdings" panose="05000000000000000000" pitchFamily="2" charset="2"/>
              <a:buChar char="q"/>
            </a:pPr>
            <a:r>
              <a:rPr lang="en-GB" b="1" i="0" dirty="0">
                <a:effectLst/>
                <a:ea typeface="Calibri Light" panose="020F0302020204030204" pitchFamily="34" charset="0"/>
                <a:cs typeface="Calibri Light" panose="020F0302020204030204" pitchFamily="34" charset="0"/>
              </a:rPr>
              <a:t>Cancer Genomics Cloud (CGC): A cloud platform that enables analysis, storage, and computation of large cancer datasets. </a:t>
            </a:r>
            <a:endParaRPr lang="en-US" dirty="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741867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939125" y="223370"/>
            <a:ext cx="9404723" cy="790388"/>
          </a:xfrm>
        </p:spPr>
        <p:txBody>
          <a:bodyPr/>
          <a:lstStyle/>
          <a:p>
            <a:pPr algn="ctr"/>
            <a:r>
              <a:rPr lang="en-US" sz="4400" b="1" dirty="0"/>
              <a:t>cbioportal.org</a:t>
            </a:r>
          </a:p>
        </p:txBody>
      </p:sp>
      <p:pic>
        <p:nvPicPr>
          <p:cNvPr id="7" name="Content Placeholder 6">
            <a:extLst>
              <a:ext uri="{FF2B5EF4-FFF2-40B4-BE49-F238E27FC236}">
                <a16:creationId xmlns:a16="http://schemas.microsoft.com/office/drawing/2014/main" id="{464D17A2-72C9-05A6-5063-9C0A90E035C1}"/>
              </a:ext>
            </a:extLst>
          </p:cNvPr>
          <p:cNvPicPr>
            <a:picLocks noGrp="1" noChangeAspect="1"/>
          </p:cNvPicPr>
          <p:nvPr>
            <p:ph idx="1"/>
          </p:nvPr>
        </p:nvPicPr>
        <p:blipFill>
          <a:blip r:embed="rId2"/>
          <a:stretch>
            <a:fillRect/>
          </a:stretch>
        </p:blipFill>
        <p:spPr>
          <a:xfrm>
            <a:off x="1524000" y="1382900"/>
            <a:ext cx="8819848" cy="4814700"/>
          </a:xfrm>
        </p:spPr>
      </p:pic>
      <p:sp>
        <p:nvSpPr>
          <p:cNvPr id="5" name="TextBox 4">
            <a:extLst>
              <a:ext uri="{FF2B5EF4-FFF2-40B4-BE49-F238E27FC236}">
                <a16:creationId xmlns:a16="http://schemas.microsoft.com/office/drawing/2014/main" id="{D39E2725-B51D-F8CE-CF79-DCBDDD3D9278}"/>
              </a:ext>
            </a:extLst>
          </p:cNvPr>
          <p:cNvSpPr txBox="1"/>
          <p:nvPr/>
        </p:nvSpPr>
        <p:spPr>
          <a:xfrm>
            <a:off x="8683811" y="6405282"/>
            <a:ext cx="3681506" cy="369332"/>
          </a:xfrm>
          <a:prstGeom prst="rect">
            <a:avLst/>
          </a:prstGeom>
          <a:noFill/>
        </p:spPr>
        <p:txBody>
          <a:bodyPr wrap="square">
            <a:spAutoFit/>
          </a:bodyPr>
          <a:lstStyle/>
          <a:p>
            <a:r>
              <a:rPr lang="en-US" dirty="0">
                <a:latin typeface="Calibri Light" panose="020F0302020204030204" pitchFamily="34" charset="0"/>
              </a:rPr>
              <a:t>https://www.cbioportal.org/</a:t>
            </a:r>
          </a:p>
        </p:txBody>
      </p:sp>
    </p:spTree>
    <p:extLst>
      <p:ext uri="{BB962C8B-B14F-4D97-AF65-F5344CB8AC3E}">
        <p14:creationId xmlns:p14="http://schemas.microsoft.com/office/powerpoint/2010/main" val="28770649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622205" y="265206"/>
            <a:ext cx="9404723" cy="790388"/>
          </a:xfrm>
        </p:spPr>
        <p:txBody>
          <a:bodyPr/>
          <a:lstStyle/>
          <a:p>
            <a:pPr algn="ctr"/>
            <a:r>
              <a:rPr lang="en-US" sz="4400" b="1" dirty="0"/>
              <a:t>Lung cancer: EGFR</a:t>
            </a:r>
          </a:p>
        </p:txBody>
      </p:sp>
      <p:sp>
        <p:nvSpPr>
          <p:cNvPr id="5" name="TextBox 4">
            <a:extLst>
              <a:ext uri="{FF2B5EF4-FFF2-40B4-BE49-F238E27FC236}">
                <a16:creationId xmlns:a16="http://schemas.microsoft.com/office/drawing/2014/main" id="{D39E2725-B51D-F8CE-CF79-DCBDDD3D9278}"/>
              </a:ext>
            </a:extLst>
          </p:cNvPr>
          <p:cNvSpPr txBox="1"/>
          <p:nvPr/>
        </p:nvSpPr>
        <p:spPr>
          <a:xfrm>
            <a:off x="256988" y="6285017"/>
            <a:ext cx="11815482" cy="169277"/>
          </a:xfrm>
          <a:prstGeom prst="rect">
            <a:avLst/>
          </a:prstGeom>
          <a:noFill/>
        </p:spPr>
        <p:txBody>
          <a:bodyPr wrap="square">
            <a:spAutoFit/>
          </a:bodyPr>
          <a:lstStyle/>
          <a:p>
            <a:pPr algn="ctr"/>
            <a:r>
              <a:rPr lang="en-US" sz="500" dirty="0">
                <a:latin typeface="Calibri Light" panose="020F0302020204030204" pitchFamily="34" charset="0"/>
              </a:rPr>
              <a:t>https://www.cbioportal.org/results/oncoprint?cancer_study_list=nsclc_ctdx_msk_2022&amp;Z_SCORE_THRESHOLD=2.0&amp;RPPA_SCORE_THRESHOLD=2.0&amp;profileFilter=mutations%2Cstructural_variants%2Ccna&amp;case_set_id=nsclc_ctdx_msk_2022_cnaseq&amp;gene_list=EGFR&amp;geneset_list=%20&amp;tab_index=tab_visualize&amp;Action=Submit</a:t>
            </a:r>
          </a:p>
        </p:txBody>
      </p:sp>
      <p:pic>
        <p:nvPicPr>
          <p:cNvPr id="8" name="Picture 7">
            <a:extLst>
              <a:ext uri="{FF2B5EF4-FFF2-40B4-BE49-F238E27FC236}">
                <a16:creationId xmlns:a16="http://schemas.microsoft.com/office/drawing/2014/main" id="{91A720B3-91B6-26BB-DE79-4FFF3FD97C7A}"/>
              </a:ext>
            </a:extLst>
          </p:cNvPr>
          <p:cNvPicPr>
            <a:picLocks noChangeAspect="1"/>
          </p:cNvPicPr>
          <p:nvPr/>
        </p:nvPicPr>
        <p:blipFill>
          <a:blip r:embed="rId2"/>
          <a:stretch>
            <a:fillRect/>
          </a:stretch>
        </p:blipFill>
        <p:spPr>
          <a:xfrm>
            <a:off x="0" y="1364579"/>
            <a:ext cx="12192000" cy="4690621"/>
          </a:xfrm>
          <a:prstGeom prst="rect">
            <a:avLst/>
          </a:prstGeom>
        </p:spPr>
      </p:pic>
    </p:spTree>
    <p:extLst>
      <p:ext uri="{BB962C8B-B14F-4D97-AF65-F5344CB8AC3E}">
        <p14:creationId xmlns:p14="http://schemas.microsoft.com/office/powerpoint/2010/main" val="567152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A25F4-8725-AD40-3AE6-52D82C5343AC}"/>
              </a:ext>
            </a:extLst>
          </p:cNvPr>
          <p:cNvSpPr>
            <a:spLocks noGrp="1"/>
          </p:cNvSpPr>
          <p:nvPr>
            <p:ph type="title"/>
          </p:nvPr>
        </p:nvSpPr>
        <p:spPr>
          <a:xfrm>
            <a:off x="1106299" y="326705"/>
            <a:ext cx="9404723" cy="790388"/>
          </a:xfrm>
        </p:spPr>
        <p:txBody>
          <a:bodyPr/>
          <a:lstStyle/>
          <a:p>
            <a:pPr algn="ctr"/>
            <a:r>
              <a:rPr lang="en-US" sz="4400" b="1" dirty="0"/>
              <a:t>Lung cancer: EGFR</a:t>
            </a:r>
          </a:p>
        </p:txBody>
      </p:sp>
      <p:sp>
        <p:nvSpPr>
          <p:cNvPr id="5" name="TextBox 4">
            <a:extLst>
              <a:ext uri="{FF2B5EF4-FFF2-40B4-BE49-F238E27FC236}">
                <a16:creationId xmlns:a16="http://schemas.microsoft.com/office/drawing/2014/main" id="{D39E2725-B51D-F8CE-CF79-DCBDDD3D9278}"/>
              </a:ext>
            </a:extLst>
          </p:cNvPr>
          <p:cNvSpPr txBox="1"/>
          <p:nvPr/>
        </p:nvSpPr>
        <p:spPr>
          <a:xfrm>
            <a:off x="687295" y="6500461"/>
            <a:ext cx="10554447" cy="184666"/>
          </a:xfrm>
          <a:prstGeom prst="rect">
            <a:avLst/>
          </a:prstGeom>
          <a:noFill/>
        </p:spPr>
        <p:txBody>
          <a:bodyPr wrap="square">
            <a:spAutoFit/>
          </a:bodyPr>
          <a:lstStyle/>
          <a:p>
            <a:pPr algn="ctr"/>
            <a:r>
              <a:rPr lang="en-US" sz="600" dirty="0">
                <a:latin typeface="Calibri Light" panose="020F0302020204030204" pitchFamily="34" charset="0"/>
                <a:ea typeface="Calibri Light" panose="020F0302020204030204" pitchFamily="34" charset="0"/>
                <a:cs typeface="Calibri Light" panose="020F0302020204030204" pitchFamily="34" charset="0"/>
              </a:rPr>
              <a:t>https://www.cbioportal.org/results/mutations?cancer_study_list=nsclc_ctdx_msk_2022&amp;Z_SCORE_THRESHOLD=2.0&amp;RPPA_SCORE_THRESHOLD=2.0&amp;profileFilter=mutations%2Cstructural_variants%2Ccna&amp;case_set_id=nsclc_ctdx_msk_2022_cnaseq&amp;gene_list=EGFR&amp;geneset_list=%20&amp;tab_index=tab_visualize&amp;Action=Submit</a:t>
            </a:r>
          </a:p>
        </p:txBody>
      </p:sp>
      <p:pic>
        <p:nvPicPr>
          <p:cNvPr id="4" name="Picture 3">
            <a:extLst>
              <a:ext uri="{FF2B5EF4-FFF2-40B4-BE49-F238E27FC236}">
                <a16:creationId xmlns:a16="http://schemas.microsoft.com/office/drawing/2014/main" id="{8E4F8804-9400-0776-DEB6-7C8BEE7028FE}"/>
              </a:ext>
            </a:extLst>
          </p:cNvPr>
          <p:cNvPicPr>
            <a:picLocks noChangeAspect="1"/>
          </p:cNvPicPr>
          <p:nvPr/>
        </p:nvPicPr>
        <p:blipFill>
          <a:blip r:embed="rId2"/>
          <a:stretch>
            <a:fillRect/>
          </a:stretch>
        </p:blipFill>
        <p:spPr>
          <a:xfrm>
            <a:off x="1600105" y="1324775"/>
            <a:ext cx="8761506" cy="4811326"/>
          </a:xfrm>
          <a:prstGeom prst="rect">
            <a:avLst/>
          </a:prstGeom>
        </p:spPr>
      </p:pic>
    </p:spTree>
    <p:extLst>
      <p:ext uri="{BB962C8B-B14F-4D97-AF65-F5344CB8AC3E}">
        <p14:creationId xmlns:p14="http://schemas.microsoft.com/office/powerpoint/2010/main" val="12283908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2FDC-DBEB-99F5-E8DD-22AC2DE42B71}"/>
              </a:ext>
            </a:extLst>
          </p:cNvPr>
          <p:cNvSpPr>
            <a:spLocks noGrp="1"/>
          </p:cNvSpPr>
          <p:nvPr>
            <p:ph type="ctrTitle"/>
          </p:nvPr>
        </p:nvSpPr>
        <p:spPr>
          <a:xfrm>
            <a:off x="1524000" y="868362"/>
            <a:ext cx="9144000" cy="2387600"/>
          </a:xfrm>
        </p:spPr>
        <p:txBody>
          <a:bodyPr>
            <a:normAutofit/>
          </a:bodyPr>
          <a:lstStyle/>
          <a:p>
            <a:r>
              <a:rPr lang="vi-VN" sz="7200" b="1" i="0" dirty="0">
                <a:solidFill>
                  <a:schemeClr val="tx1"/>
                </a:solidFill>
                <a:effectLst/>
                <a:latin typeface="Calibri Light" panose="020F0302020204030204" pitchFamily="34" charset="0"/>
              </a:rPr>
              <a:t>Xin chân thành cảm ơn!</a:t>
            </a:r>
            <a:endParaRPr lang="en-US" sz="7200" dirty="0">
              <a:solidFill>
                <a:schemeClr val="tx1"/>
              </a:solidFill>
            </a:endParaRPr>
          </a:p>
        </p:txBody>
      </p:sp>
      <p:sp>
        <p:nvSpPr>
          <p:cNvPr id="3" name="Subtitle 2">
            <a:extLst>
              <a:ext uri="{FF2B5EF4-FFF2-40B4-BE49-F238E27FC236}">
                <a16:creationId xmlns:a16="http://schemas.microsoft.com/office/drawing/2014/main" id="{528AAA23-BC4D-773B-8E37-395D5A12E168}"/>
              </a:ext>
            </a:extLst>
          </p:cNvPr>
          <p:cNvSpPr>
            <a:spLocks noGrp="1"/>
          </p:cNvSpPr>
          <p:nvPr>
            <p:ph type="subTitle" idx="1"/>
          </p:nvPr>
        </p:nvSpPr>
        <p:spPr>
          <a:xfrm>
            <a:off x="1612155" y="4530436"/>
            <a:ext cx="8825658" cy="1314450"/>
          </a:xfrm>
        </p:spPr>
        <p:txBody>
          <a:bodyPr>
            <a:noAutofit/>
          </a:bodyPr>
          <a:lstStyle/>
          <a:p>
            <a:pPr algn="ctr"/>
            <a:r>
              <a:rPr lang="en-US" dirty="0">
                <a:solidFill>
                  <a:schemeClr val="tx1"/>
                </a:solidFill>
              </a:rPr>
              <a:t>Luu Phuc Loi, PhD</a:t>
            </a:r>
          </a:p>
          <a:p>
            <a:pPr algn="ctr"/>
            <a:r>
              <a:rPr lang="en-US" dirty="0" err="1">
                <a:solidFill>
                  <a:schemeClr val="tx1"/>
                </a:solidFill>
              </a:rPr>
              <a:t>Zalo</a:t>
            </a:r>
            <a:r>
              <a:rPr lang="en-US" dirty="0">
                <a:solidFill>
                  <a:schemeClr val="tx1"/>
                </a:solidFill>
              </a:rPr>
              <a:t>: 0901802182</a:t>
            </a:r>
          </a:p>
          <a:p>
            <a:pPr algn="ctr"/>
            <a:r>
              <a:rPr lang="en-US" dirty="0">
                <a:solidFill>
                  <a:schemeClr val="tx1"/>
                </a:solidFill>
              </a:rPr>
              <a:t>Email: luu.p.loi@googlemail.com</a:t>
            </a:r>
          </a:p>
        </p:txBody>
      </p:sp>
    </p:spTree>
    <p:extLst>
      <p:ext uri="{BB962C8B-B14F-4D97-AF65-F5344CB8AC3E}">
        <p14:creationId xmlns:p14="http://schemas.microsoft.com/office/powerpoint/2010/main" val="3221103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46111" y="452718"/>
            <a:ext cx="9404723" cy="778605"/>
          </a:xfrm>
        </p:spPr>
        <p:txBody>
          <a:bodyPr/>
          <a:lstStyle/>
          <a:p>
            <a:r>
              <a:rPr lang="en-GB" sz="4400" b="1" dirty="0">
                <a:latin typeface="Calibri Light" panose="020F0302020204030204" pitchFamily="34" charset="0"/>
                <a:ea typeface="Calibri Light" panose="020F0302020204030204" pitchFamily="34" charset="0"/>
                <a:cs typeface="Calibri Light" panose="020F0302020204030204" pitchFamily="34" charset="0"/>
              </a:rPr>
              <a:t>The basics of cancer biology</a:t>
            </a:r>
            <a:endParaRPr lang="en-US" dirty="0"/>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1103312" y="1485900"/>
            <a:ext cx="10212388" cy="4762499"/>
          </a:xfrm>
        </p:spPr>
        <p:txBody>
          <a:bodyPr/>
          <a:lstStyle/>
          <a:p>
            <a:pPr algn="just"/>
            <a:r>
              <a:rPr lang="en-GB" b="0" i="0" dirty="0">
                <a:effectLst/>
              </a:rPr>
              <a:t>Cancer is a disease of the genome. </a:t>
            </a:r>
          </a:p>
          <a:p>
            <a:pPr algn="just"/>
            <a:r>
              <a:rPr lang="en-GB" b="0" i="0" dirty="0">
                <a:effectLst/>
              </a:rPr>
              <a:t>Environmental factors can certainly influence the growth and spread of cancer, but the changes that first lead to this devastating disease originate inside the cell. </a:t>
            </a:r>
          </a:p>
          <a:p>
            <a:pPr algn="just"/>
            <a:r>
              <a:rPr lang="en-GB" b="0" i="0" dirty="0">
                <a:effectLst/>
              </a:rPr>
              <a:t>Once believed to be a single disease, we now know that cancer is in fact a group of related diseases characterised by cells dividing uncontrollably and spreading into surrounding tissues.</a:t>
            </a:r>
            <a:endParaRPr lang="en-US" dirty="0"/>
          </a:p>
        </p:txBody>
      </p:sp>
      <p:sp>
        <p:nvSpPr>
          <p:cNvPr id="5" name="TextBox 4">
            <a:extLst>
              <a:ext uri="{FF2B5EF4-FFF2-40B4-BE49-F238E27FC236}">
                <a16:creationId xmlns:a16="http://schemas.microsoft.com/office/drawing/2014/main" id="{A58D3AF4-0711-E913-0BF0-87802D1C25F4}"/>
              </a:ext>
            </a:extLst>
          </p:cNvPr>
          <p:cNvSpPr txBox="1"/>
          <p:nvPr/>
        </p:nvSpPr>
        <p:spPr>
          <a:xfrm>
            <a:off x="5121419" y="6274477"/>
            <a:ext cx="6096866" cy="261610"/>
          </a:xfrm>
          <a:prstGeom prst="rect">
            <a:avLst/>
          </a:prstGeom>
          <a:noFill/>
        </p:spPr>
        <p:txBody>
          <a:bodyPr wrap="square">
            <a:spAutoFit/>
          </a:bodyPr>
          <a:lstStyle/>
          <a:p>
            <a:pPr algn="r"/>
            <a:r>
              <a:rPr lang="en-US" sz="1100" dirty="0">
                <a:latin typeface="Calibri Light" panose="020F0302020204030204" pitchFamily="34" charset="0"/>
              </a:rPr>
              <a:t>https://frontlinegenomics.com/a-guide-to-cancer-genomics/</a:t>
            </a:r>
          </a:p>
        </p:txBody>
      </p:sp>
    </p:spTree>
    <p:extLst>
      <p:ext uri="{BB962C8B-B14F-4D97-AF65-F5344CB8AC3E}">
        <p14:creationId xmlns:p14="http://schemas.microsoft.com/office/powerpoint/2010/main" val="32679147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GB" sz="4400" b="1" dirty="0">
                <a:latin typeface="Calibri Light" panose="020F0302020204030204" pitchFamily="34" charset="0"/>
                <a:ea typeface="Calibri Light" panose="020F0302020204030204" pitchFamily="34" charset="0"/>
                <a:cs typeface="Calibri Light" panose="020F0302020204030204" pitchFamily="34" charset="0"/>
              </a:rPr>
              <a:t>Oncogenesis</a:t>
            </a:r>
            <a:endParaRPr lang="en-US" dirty="0"/>
          </a:p>
        </p:txBody>
      </p:sp>
      <p:sp>
        <p:nvSpPr>
          <p:cNvPr id="3" name="Content Placeholder 2">
            <a:extLst>
              <a:ext uri="{FF2B5EF4-FFF2-40B4-BE49-F238E27FC236}">
                <a16:creationId xmlns:a16="http://schemas.microsoft.com/office/drawing/2014/main" id="{AF18A3EB-7FFC-8F8C-279C-3FAB5613414B}"/>
              </a:ext>
            </a:extLst>
          </p:cNvPr>
          <p:cNvSpPr>
            <a:spLocks noGrp="1"/>
          </p:cNvSpPr>
          <p:nvPr>
            <p:ph idx="1"/>
          </p:nvPr>
        </p:nvSpPr>
        <p:spPr>
          <a:xfrm>
            <a:off x="581891" y="1179368"/>
            <a:ext cx="10993582" cy="5069031"/>
          </a:xfrm>
        </p:spPr>
        <p:txBody>
          <a:bodyPr>
            <a:normAutofit fontScale="85000" lnSpcReduction="20000"/>
          </a:bodyPr>
          <a:lstStyle/>
          <a:p>
            <a:pPr algn="just">
              <a:lnSpc>
                <a:spcPct val="120000"/>
              </a:lnSpc>
            </a:pPr>
            <a:r>
              <a:rPr lang="en-GB" b="0" i="0" dirty="0">
                <a:effectLst/>
              </a:rPr>
              <a:t>The transformation of healthy cells into cancerous cells (otherwise known as oncogenesis) is a complex, multi-step process. </a:t>
            </a:r>
          </a:p>
          <a:p>
            <a:pPr algn="just">
              <a:lnSpc>
                <a:spcPct val="120000"/>
              </a:lnSpc>
            </a:pPr>
            <a:r>
              <a:rPr lang="en-GB" b="0" i="0" dirty="0">
                <a:effectLst/>
              </a:rPr>
              <a:t>This process begins with deleterious changes within a cell’s genome, which can have environmental, chemical or even viral origins. </a:t>
            </a:r>
          </a:p>
          <a:p>
            <a:pPr algn="just">
              <a:lnSpc>
                <a:spcPct val="120000"/>
              </a:lnSpc>
            </a:pPr>
            <a:r>
              <a:rPr lang="en-GB" b="0" i="0" dirty="0">
                <a:effectLst/>
              </a:rPr>
              <a:t>The development of next generation sequencing technologies in recent years has shed light on these cancer-causing genetic changes, which are largely split into three groups – mutations, gene amplifications and chromosomal rearrangements. </a:t>
            </a:r>
          </a:p>
          <a:p>
            <a:pPr algn="just">
              <a:lnSpc>
                <a:spcPct val="120000"/>
              </a:lnSpc>
            </a:pPr>
            <a:r>
              <a:rPr lang="en-GB" b="0" i="0" dirty="0">
                <a:effectLst/>
              </a:rPr>
              <a:t>By altering the expression or structure of critical genes, these changes promote the excessive growth of cancer cells, eventually allowing them to spread and infiltrate other tissues.  </a:t>
            </a:r>
          </a:p>
          <a:p>
            <a:pPr algn="just">
              <a:lnSpc>
                <a:spcPct val="120000"/>
              </a:lnSpc>
            </a:pPr>
            <a:r>
              <a:rPr lang="en-GB" b="0" i="0" dirty="0">
                <a:effectLst/>
              </a:rPr>
              <a:t>Several hundred critical genes have now been identified which, when mutated, play a direct role in cancer development. </a:t>
            </a:r>
          </a:p>
          <a:p>
            <a:pPr algn="just">
              <a:lnSpc>
                <a:spcPct val="120000"/>
              </a:lnSpc>
            </a:pPr>
            <a:r>
              <a:rPr lang="en-GB" b="0" i="0" dirty="0">
                <a:effectLst/>
              </a:rPr>
              <a:t>Termed “driver genes”, most are typically associated with regulation of cell growth, with mutations in cell cycle regulators and tumour suppressor genes being frequently observed. It is estimated that 1 – 10 driver mutations are required for oncogenesis, although this number has been shown to vary depending on cancer type.</a:t>
            </a:r>
          </a:p>
          <a:p>
            <a:pPr algn="just">
              <a:lnSpc>
                <a:spcPct val="120000"/>
              </a:lnSpc>
            </a:pPr>
            <a:r>
              <a:rPr lang="en-GB" b="0" i="0" dirty="0">
                <a:effectLst/>
              </a:rPr>
              <a:t>In contrast, somatic mutations caused by the increased genetic instability of cancer cells, or mutations present in cells before oncogenesis, are known as “passenger mutations”. These do not play a direct role in tumour formation or cancer development.  </a:t>
            </a:r>
            <a:endParaRPr lang="en-US" dirty="0"/>
          </a:p>
        </p:txBody>
      </p:sp>
      <p:sp>
        <p:nvSpPr>
          <p:cNvPr id="5" name="TextBox 4">
            <a:extLst>
              <a:ext uri="{FF2B5EF4-FFF2-40B4-BE49-F238E27FC236}">
                <a16:creationId xmlns:a16="http://schemas.microsoft.com/office/drawing/2014/main" id="{A58D3AF4-0711-E913-0BF0-87802D1C25F4}"/>
              </a:ext>
            </a:extLst>
          </p:cNvPr>
          <p:cNvSpPr txBox="1"/>
          <p:nvPr/>
        </p:nvSpPr>
        <p:spPr>
          <a:xfrm>
            <a:off x="5121419" y="6274477"/>
            <a:ext cx="6096866" cy="261610"/>
          </a:xfrm>
          <a:prstGeom prst="rect">
            <a:avLst/>
          </a:prstGeom>
          <a:noFill/>
        </p:spPr>
        <p:txBody>
          <a:bodyPr wrap="square">
            <a:spAutoFit/>
          </a:bodyPr>
          <a:lstStyle/>
          <a:p>
            <a:pPr algn="r"/>
            <a:r>
              <a:rPr lang="en-US" sz="1100" dirty="0">
                <a:latin typeface="Calibri Light" panose="020F0302020204030204" pitchFamily="34" charset="0"/>
              </a:rPr>
              <a:t>https://frontlinegenomics.com/a-guide-to-cancer-genomics/</a:t>
            </a:r>
          </a:p>
        </p:txBody>
      </p:sp>
    </p:spTree>
    <p:extLst>
      <p:ext uri="{BB962C8B-B14F-4D97-AF65-F5344CB8AC3E}">
        <p14:creationId xmlns:p14="http://schemas.microsoft.com/office/powerpoint/2010/main" val="884649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GB" sz="4400" b="1" dirty="0">
                <a:latin typeface="Calibri Light" panose="020F0302020204030204" pitchFamily="34" charset="0"/>
                <a:ea typeface="Calibri Light" panose="020F0302020204030204" pitchFamily="34" charset="0"/>
                <a:cs typeface="Calibri Light" panose="020F0302020204030204" pitchFamily="34" charset="0"/>
              </a:rPr>
              <a:t>Oncogenesis Example</a:t>
            </a:r>
            <a:endParaRPr lang="en-US" dirty="0"/>
          </a:p>
        </p:txBody>
      </p:sp>
      <p:sp>
        <p:nvSpPr>
          <p:cNvPr id="5" name="TextBox 4">
            <a:extLst>
              <a:ext uri="{FF2B5EF4-FFF2-40B4-BE49-F238E27FC236}">
                <a16:creationId xmlns:a16="http://schemas.microsoft.com/office/drawing/2014/main" id="{A58D3AF4-0711-E913-0BF0-87802D1C25F4}"/>
              </a:ext>
            </a:extLst>
          </p:cNvPr>
          <p:cNvSpPr txBox="1"/>
          <p:nvPr/>
        </p:nvSpPr>
        <p:spPr>
          <a:xfrm>
            <a:off x="5121419" y="6274477"/>
            <a:ext cx="6096866" cy="261610"/>
          </a:xfrm>
          <a:prstGeom prst="rect">
            <a:avLst/>
          </a:prstGeom>
          <a:noFill/>
        </p:spPr>
        <p:txBody>
          <a:bodyPr wrap="square">
            <a:spAutoFit/>
          </a:bodyPr>
          <a:lstStyle/>
          <a:p>
            <a:pPr algn="r"/>
            <a:r>
              <a:rPr lang="en-US" sz="1100" dirty="0">
                <a:latin typeface="Calibri Light" panose="020F0302020204030204" pitchFamily="34" charset="0"/>
              </a:rPr>
              <a:t>DOI:10.5772/intechopen.85894</a:t>
            </a:r>
          </a:p>
        </p:txBody>
      </p:sp>
      <p:pic>
        <p:nvPicPr>
          <p:cNvPr id="6146" name="Picture 2" descr="Mechanism of oncogenesis. General scheme for mechanism of oncogenesis by proto-oncogene activation, loss of tumor suppressor gene expression, activation of anti-apoptotic genes or loss of pro-apoptotic gene expression. The effect of the genes that induce a process is shown as +, while the effect of the genes that suppress a process is shown as −. Modified from Thompson and Thompson [8].">
            <a:extLst>
              <a:ext uri="{FF2B5EF4-FFF2-40B4-BE49-F238E27FC236}">
                <a16:creationId xmlns:a16="http://schemas.microsoft.com/office/drawing/2014/main" id="{7202CBC1-3494-58B7-DAA8-04A00082B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885" y="1513087"/>
            <a:ext cx="11674230" cy="31177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D4F7046-9E10-0C00-4952-BE6178525D61}"/>
              </a:ext>
            </a:extLst>
          </p:cNvPr>
          <p:cNvSpPr txBox="1"/>
          <p:nvPr/>
        </p:nvSpPr>
        <p:spPr>
          <a:xfrm>
            <a:off x="258885" y="4852470"/>
            <a:ext cx="11674229" cy="1200329"/>
          </a:xfrm>
          <a:prstGeom prst="rect">
            <a:avLst/>
          </a:prstGeom>
          <a:noFill/>
        </p:spPr>
        <p:txBody>
          <a:bodyPr wrap="square">
            <a:spAutoFit/>
          </a:bodyPr>
          <a:lstStyle/>
          <a:p>
            <a:pPr algn="just"/>
            <a:r>
              <a:rPr lang="en-GB" b="0" i="0" dirty="0">
                <a:effectLst/>
                <a:latin typeface="Calibri Light" panose="020F0302020204030204" pitchFamily="34" charset="0"/>
                <a:ea typeface="Calibri Light" panose="020F0302020204030204" pitchFamily="34" charset="0"/>
                <a:cs typeface="Calibri Light" panose="020F0302020204030204" pitchFamily="34" charset="0"/>
              </a:rPr>
              <a:t>Mechanism of oncogenesis. General scheme for mechanism of oncogenesis by proto-oncogene activation, loss of </a:t>
            </a:r>
            <a:r>
              <a:rPr lang="en-GB" b="0" i="0" dirty="0" err="1">
                <a:effectLst/>
                <a:latin typeface="Calibri Light" panose="020F0302020204030204" pitchFamily="34" charset="0"/>
                <a:ea typeface="Calibri Light" panose="020F0302020204030204" pitchFamily="34" charset="0"/>
                <a:cs typeface="Calibri Light" panose="020F0302020204030204" pitchFamily="34" charset="0"/>
              </a:rPr>
              <a:t>tumor</a:t>
            </a:r>
            <a:r>
              <a:rPr lang="en-GB" b="0" i="0" dirty="0">
                <a:effectLst/>
                <a:latin typeface="Calibri Light" panose="020F0302020204030204" pitchFamily="34" charset="0"/>
                <a:ea typeface="Calibri Light" panose="020F0302020204030204" pitchFamily="34" charset="0"/>
                <a:cs typeface="Calibri Light" panose="020F0302020204030204" pitchFamily="34" charset="0"/>
              </a:rPr>
              <a:t> suppressor gene expression, activation of anti-apoptotic genes or loss of pro-apoptotic gene expression. The effect of the genes that induce a process is shown as +, while the effect of the genes that suppress a process is shown as −. Modified from Thompson and Thompson [8].</a:t>
            </a:r>
          </a:p>
        </p:txBody>
      </p:sp>
    </p:spTree>
    <p:extLst>
      <p:ext uri="{BB962C8B-B14F-4D97-AF65-F5344CB8AC3E}">
        <p14:creationId xmlns:p14="http://schemas.microsoft.com/office/powerpoint/2010/main" val="1676512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GB" sz="2800" b="1" dirty="0">
                <a:latin typeface="Calibri Light" panose="020F0302020204030204" pitchFamily="34" charset="0"/>
                <a:ea typeface="Calibri Light" panose="020F0302020204030204" pitchFamily="34" charset="0"/>
                <a:cs typeface="Calibri Light" panose="020F0302020204030204" pitchFamily="34" charset="0"/>
              </a:rPr>
              <a:t>Inherited (germline) genomics variants vs acquired (somatic) variants</a:t>
            </a:r>
            <a:endParaRPr lang="en-US" sz="2800" dirty="0"/>
          </a:p>
        </p:txBody>
      </p:sp>
      <p:sp>
        <p:nvSpPr>
          <p:cNvPr id="5" name="TextBox 4">
            <a:extLst>
              <a:ext uri="{FF2B5EF4-FFF2-40B4-BE49-F238E27FC236}">
                <a16:creationId xmlns:a16="http://schemas.microsoft.com/office/drawing/2014/main" id="{A58D3AF4-0711-E913-0BF0-87802D1C25F4}"/>
              </a:ext>
            </a:extLst>
          </p:cNvPr>
          <p:cNvSpPr txBox="1"/>
          <p:nvPr/>
        </p:nvSpPr>
        <p:spPr>
          <a:xfrm>
            <a:off x="5617466" y="6292407"/>
            <a:ext cx="6096866" cy="261610"/>
          </a:xfrm>
          <a:prstGeom prst="rect">
            <a:avLst/>
          </a:prstGeom>
          <a:noFill/>
        </p:spPr>
        <p:txBody>
          <a:bodyPr wrap="square">
            <a:spAutoFit/>
          </a:bodyPr>
          <a:lstStyle/>
          <a:p>
            <a:pPr algn="r"/>
            <a:r>
              <a:rPr lang="en-US" sz="1100" dirty="0">
                <a:latin typeface="Calibri Light" panose="020F0302020204030204" pitchFamily="34" charset="0"/>
              </a:rPr>
              <a:t>https://www.genomicseducation.hee.nhs.uk/cancer-genomics/</a:t>
            </a:r>
          </a:p>
        </p:txBody>
      </p:sp>
      <p:pic>
        <p:nvPicPr>
          <p:cNvPr id="10242" name="Picture 2">
            <a:extLst>
              <a:ext uri="{FF2B5EF4-FFF2-40B4-BE49-F238E27FC236}">
                <a16:creationId xmlns:a16="http://schemas.microsoft.com/office/drawing/2014/main" id="{65091420-5CCD-A31E-FFAD-8085FF5FC2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3679" y="1040840"/>
            <a:ext cx="9198681" cy="4869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965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126CF-49D2-C689-426D-6760C189CBC2}"/>
              </a:ext>
            </a:extLst>
          </p:cNvPr>
          <p:cNvSpPr>
            <a:spLocks noGrp="1"/>
          </p:cNvSpPr>
          <p:nvPr>
            <p:ph type="title"/>
          </p:nvPr>
        </p:nvSpPr>
        <p:spPr>
          <a:xfrm>
            <a:off x="651306" y="220298"/>
            <a:ext cx="10924167" cy="778605"/>
          </a:xfrm>
        </p:spPr>
        <p:txBody>
          <a:bodyPr/>
          <a:lstStyle/>
          <a:p>
            <a:pPr algn="ctr"/>
            <a:r>
              <a:rPr lang="en-GB" sz="3000" b="1" dirty="0">
                <a:latin typeface="Calibri Light" panose="020F0302020204030204" pitchFamily="34" charset="0"/>
                <a:ea typeface="Calibri Light" panose="020F0302020204030204" pitchFamily="34" charset="0"/>
                <a:cs typeface="Calibri Light" panose="020F0302020204030204" pitchFamily="34" charset="0"/>
              </a:rPr>
              <a:t>Two kinds of cancer variants: Inherited variants vs Acquired variants</a:t>
            </a:r>
            <a:endParaRPr lang="en-US" sz="3000" dirty="0"/>
          </a:p>
        </p:txBody>
      </p:sp>
      <p:sp>
        <p:nvSpPr>
          <p:cNvPr id="5" name="TextBox 4">
            <a:extLst>
              <a:ext uri="{FF2B5EF4-FFF2-40B4-BE49-F238E27FC236}">
                <a16:creationId xmlns:a16="http://schemas.microsoft.com/office/drawing/2014/main" id="{A58D3AF4-0711-E913-0BF0-87802D1C25F4}"/>
              </a:ext>
            </a:extLst>
          </p:cNvPr>
          <p:cNvSpPr txBox="1"/>
          <p:nvPr/>
        </p:nvSpPr>
        <p:spPr>
          <a:xfrm>
            <a:off x="5617466" y="6292407"/>
            <a:ext cx="6096866" cy="261610"/>
          </a:xfrm>
          <a:prstGeom prst="rect">
            <a:avLst/>
          </a:prstGeom>
          <a:noFill/>
        </p:spPr>
        <p:txBody>
          <a:bodyPr wrap="square">
            <a:spAutoFit/>
          </a:bodyPr>
          <a:lstStyle/>
          <a:p>
            <a:pPr algn="r"/>
            <a:r>
              <a:rPr lang="en-US" sz="1100" dirty="0">
                <a:latin typeface="Calibri Light" panose="020F0302020204030204" pitchFamily="34" charset="0"/>
              </a:rPr>
              <a:t>https://www.genomicseducation.hee.nhs.uk/cancer-genomics/</a:t>
            </a:r>
          </a:p>
        </p:txBody>
      </p:sp>
      <p:sp>
        <p:nvSpPr>
          <p:cNvPr id="9" name="TextBox 8">
            <a:extLst>
              <a:ext uri="{FF2B5EF4-FFF2-40B4-BE49-F238E27FC236}">
                <a16:creationId xmlns:a16="http://schemas.microsoft.com/office/drawing/2014/main" id="{7F15C9B6-32FC-6533-181F-C26088CD2B3B}"/>
              </a:ext>
            </a:extLst>
          </p:cNvPr>
          <p:cNvSpPr txBox="1"/>
          <p:nvPr/>
        </p:nvSpPr>
        <p:spPr>
          <a:xfrm>
            <a:off x="370545" y="937077"/>
            <a:ext cx="6096000" cy="5139869"/>
          </a:xfrm>
          <a:prstGeom prst="rect">
            <a:avLst/>
          </a:prstGeom>
          <a:noFill/>
        </p:spPr>
        <p:txBody>
          <a:bodyPr wrap="square">
            <a:spAutoFit/>
          </a:bodyPr>
          <a:lstStyle/>
          <a:p>
            <a:pPr algn="ctr"/>
            <a:r>
              <a:rPr lang="en-GB" sz="2000" b="1" dirty="0">
                <a:latin typeface="Calibri Light" panose="020F0302020204030204" pitchFamily="34" charset="0"/>
                <a:ea typeface="Calibri Light" panose="020F0302020204030204" pitchFamily="34" charset="0"/>
                <a:cs typeface="Calibri Light" panose="020F0302020204030204" pitchFamily="34" charset="0"/>
              </a:rPr>
              <a:t>Inherited variants</a:t>
            </a:r>
          </a:p>
          <a:p>
            <a:pPr algn="ctr"/>
            <a:endParaRPr lang="en-GB" sz="2000" b="1"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q"/>
            </a:pPr>
            <a:r>
              <a:rPr lang="en-GB" dirty="0">
                <a:latin typeface="Calibri Light" panose="020F0302020204030204" pitchFamily="34" charset="0"/>
                <a:ea typeface="Calibri Light" panose="020F0302020204030204" pitchFamily="34" charset="0"/>
                <a:cs typeface="Calibri Light" panose="020F0302020204030204" pitchFamily="34" charset="0"/>
              </a:rPr>
              <a:t>Inherited genomic variants are also called germline variants. These variants are present in almost all of a person’s cells, and some rare variants increase the person’s chances of developing cancer. It is important to identify when a patient has this kind of germline variant, as it can have implications for their clinical care.</a:t>
            </a:r>
          </a:p>
          <a:p>
            <a:pPr marL="285750" indent="-285750" algn="just">
              <a:buFont typeface="Wingdings" panose="05000000000000000000" pitchFamily="2" charset="2"/>
              <a:buChar char="q"/>
            </a:pPr>
            <a:endParaRPr lang="en-GB"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q"/>
            </a:pPr>
            <a:r>
              <a:rPr lang="en-GB" dirty="0">
                <a:latin typeface="Calibri Light" panose="020F0302020204030204" pitchFamily="34" charset="0"/>
                <a:ea typeface="Calibri Light" panose="020F0302020204030204" pitchFamily="34" charset="0"/>
                <a:cs typeface="Calibri Light" panose="020F0302020204030204" pitchFamily="34" charset="0"/>
              </a:rPr>
              <a:t>A patient with this type of variant may be offered additional screening or prophylactic surgery. For example, patients with particular BRCA1 and BRCA2 gene variants may opt to have a preventative mastectomy or oophorectomy.</a:t>
            </a:r>
          </a:p>
          <a:p>
            <a:pPr marL="285750" indent="-285750" algn="just">
              <a:buFont typeface="Wingdings" panose="05000000000000000000" pitchFamily="2" charset="2"/>
              <a:buChar char="q"/>
            </a:pPr>
            <a:endParaRPr lang="en-GB"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q"/>
            </a:pPr>
            <a:r>
              <a:rPr lang="en-GB" dirty="0">
                <a:latin typeface="Calibri Light" panose="020F0302020204030204" pitchFamily="34" charset="0"/>
                <a:ea typeface="Calibri Light" panose="020F0302020204030204" pitchFamily="34" charset="0"/>
                <a:cs typeface="Calibri Light" panose="020F0302020204030204" pitchFamily="34" charset="0"/>
              </a:rPr>
              <a:t>It is also important to consider the implications for the patient’s family, as appropriate testing can identify other at-risk relatives who may be able to take measures to reduce their chance of developing cancer.</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3" name="TextBox 12">
            <a:extLst>
              <a:ext uri="{FF2B5EF4-FFF2-40B4-BE49-F238E27FC236}">
                <a16:creationId xmlns:a16="http://schemas.microsoft.com/office/drawing/2014/main" id="{465DF997-E837-070A-9462-E4BF518C2C90}"/>
              </a:ext>
            </a:extLst>
          </p:cNvPr>
          <p:cNvSpPr txBox="1"/>
          <p:nvPr/>
        </p:nvSpPr>
        <p:spPr>
          <a:xfrm>
            <a:off x="6609972" y="980975"/>
            <a:ext cx="5211483" cy="3970318"/>
          </a:xfrm>
          <a:prstGeom prst="rect">
            <a:avLst/>
          </a:prstGeom>
          <a:noFill/>
        </p:spPr>
        <p:txBody>
          <a:bodyPr wrap="square">
            <a:spAutoFit/>
          </a:bodyPr>
          <a:lstStyle/>
          <a:p>
            <a:pPr algn="ctr"/>
            <a:r>
              <a:rPr lang="en-GB" sz="2000" b="1" dirty="0">
                <a:latin typeface="Calibri Light" panose="020F0302020204030204" pitchFamily="34" charset="0"/>
                <a:ea typeface="Calibri Light" panose="020F0302020204030204" pitchFamily="34" charset="0"/>
                <a:cs typeface="Calibri Light" panose="020F0302020204030204" pitchFamily="34" charset="0"/>
              </a:rPr>
              <a:t>Acquired variants</a:t>
            </a:r>
          </a:p>
          <a:p>
            <a:pPr algn="ctr"/>
            <a:endParaRPr lang="en-GB"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q"/>
            </a:pPr>
            <a:r>
              <a:rPr lang="en-GB" dirty="0">
                <a:latin typeface="Calibri Light" panose="020F0302020204030204" pitchFamily="34" charset="0"/>
                <a:ea typeface="Calibri Light" panose="020F0302020204030204" pitchFamily="34" charset="0"/>
                <a:cs typeface="Calibri Light" panose="020F0302020204030204" pitchFamily="34" charset="0"/>
              </a:rPr>
              <a:t>Acquired genomic variants are called somatic variants, and these variants are present only in cancer cells. These variants are not inherited and cannot be passed on to any children.</a:t>
            </a:r>
          </a:p>
          <a:p>
            <a:pPr marL="285750" indent="-285750" algn="just">
              <a:buFont typeface="Wingdings" panose="05000000000000000000" pitchFamily="2" charset="2"/>
              <a:buChar char="q"/>
            </a:pPr>
            <a:endParaRPr lang="en-GB" dirty="0">
              <a:latin typeface="Calibri Light" panose="020F0302020204030204" pitchFamily="34" charset="0"/>
              <a:ea typeface="Calibri Light" panose="020F0302020204030204" pitchFamily="34" charset="0"/>
              <a:cs typeface="Calibri Light" panose="020F0302020204030204" pitchFamily="34" charset="0"/>
            </a:endParaRPr>
          </a:p>
          <a:p>
            <a:pPr marL="285750" indent="-285750" algn="just">
              <a:buFont typeface="Wingdings" panose="05000000000000000000" pitchFamily="2" charset="2"/>
              <a:buChar char="q"/>
            </a:pPr>
            <a:r>
              <a:rPr lang="en-GB" dirty="0">
                <a:latin typeface="Calibri Light" panose="020F0302020204030204" pitchFamily="34" charset="0"/>
                <a:ea typeface="Calibri Light" panose="020F0302020204030204" pitchFamily="34" charset="0"/>
                <a:cs typeface="Calibri Light" panose="020F0302020204030204" pitchFamily="34" charset="0"/>
              </a:rPr>
              <a:t>Somatic variants can be the result of exposure to environmental factors, such as ultraviolet light, smoking, radiation and alcohol, or they can be entirely random. Each time a cell divides, errors might be introduced. While there are many mechanisms within the cell to correct these errors, occasionally they are missed.</a:t>
            </a:r>
            <a:endParaRPr lang="en-US"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22181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36F1-58E4-E7A3-7053-908A0F78313F}"/>
              </a:ext>
            </a:extLst>
          </p:cNvPr>
          <p:cNvSpPr>
            <a:spLocks noGrp="1"/>
          </p:cNvSpPr>
          <p:nvPr>
            <p:ph type="title"/>
          </p:nvPr>
        </p:nvSpPr>
        <p:spPr>
          <a:xfrm>
            <a:off x="1294231" y="494554"/>
            <a:ext cx="9404723" cy="682811"/>
          </a:xfrm>
        </p:spPr>
        <p:txBody>
          <a:bodyPr/>
          <a:lstStyle/>
          <a:p>
            <a:pPr algn="ctr"/>
            <a:r>
              <a:rPr lang="en-GB" dirty="0"/>
              <a:t>Depth of somatic mutation</a:t>
            </a:r>
            <a:endParaRPr lang="en-US" dirty="0"/>
          </a:p>
        </p:txBody>
      </p:sp>
      <p:pic>
        <p:nvPicPr>
          <p:cNvPr id="5" name="Picture 4">
            <a:extLst>
              <a:ext uri="{FF2B5EF4-FFF2-40B4-BE49-F238E27FC236}">
                <a16:creationId xmlns:a16="http://schemas.microsoft.com/office/drawing/2014/main" id="{C7A04618-4DEC-CDAD-3057-9B483360FF9D}"/>
              </a:ext>
            </a:extLst>
          </p:cNvPr>
          <p:cNvPicPr>
            <a:picLocks noChangeAspect="1"/>
          </p:cNvPicPr>
          <p:nvPr/>
        </p:nvPicPr>
        <p:blipFill>
          <a:blip r:embed="rId2"/>
          <a:stretch>
            <a:fillRect/>
          </a:stretch>
        </p:blipFill>
        <p:spPr>
          <a:xfrm>
            <a:off x="1936377" y="1551775"/>
            <a:ext cx="8550740" cy="4811671"/>
          </a:xfrm>
          <a:prstGeom prst="rect">
            <a:avLst/>
          </a:prstGeom>
        </p:spPr>
      </p:pic>
    </p:spTree>
    <p:extLst>
      <p:ext uri="{BB962C8B-B14F-4D97-AF65-F5344CB8AC3E}">
        <p14:creationId xmlns:p14="http://schemas.microsoft.com/office/powerpoint/2010/main" val="1646862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8D3AF4-0711-E913-0BF0-87802D1C25F4}"/>
              </a:ext>
            </a:extLst>
          </p:cNvPr>
          <p:cNvSpPr txBox="1"/>
          <p:nvPr/>
        </p:nvSpPr>
        <p:spPr>
          <a:xfrm>
            <a:off x="2696441" y="6504587"/>
            <a:ext cx="8651730" cy="261610"/>
          </a:xfrm>
          <a:prstGeom prst="rect">
            <a:avLst/>
          </a:prstGeom>
          <a:noFill/>
        </p:spPr>
        <p:txBody>
          <a:bodyPr wrap="square">
            <a:spAutoFit/>
          </a:bodyPr>
          <a:lstStyle/>
          <a:p>
            <a:pPr algn="r"/>
            <a:r>
              <a:rPr lang="en-US" sz="1100" dirty="0">
                <a:latin typeface="Calibri Light" panose="020F0302020204030204" pitchFamily="34" charset="0"/>
              </a:rPr>
              <a:t>https://www.foxchase.org/about-us/history/discoveries-fox-chase-research/knudsons-two-hit-theory-cancer-causation</a:t>
            </a:r>
          </a:p>
        </p:txBody>
      </p:sp>
      <p:pic>
        <p:nvPicPr>
          <p:cNvPr id="7170" name="Picture 2" descr="The Two-Hit Theory of Cancer Causation">
            <a:extLst>
              <a:ext uri="{FF2B5EF4-FFF2-40B4-BE49-F238E27FC236}">
                <a16:creationId xmlns:a16="http://schemas.microsoft.com/office/drawing/2014/main" id="{E4C7F959-5612-BB02-E8BF-C33D24BF38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19" b="8040"/>
          <a:stretch/>
        </p:blipFill>
        <p:spPr bwMode="auto">
          <a:xfrm>
            <a:off x="1340428" y="488373"/>
            <a:ext cx="8769927" cy="5620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1370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5300</TotalTime>
  <Words>3496</Words>
  <Application>Microsoft Office PowerPoint</Application>
  <PresentationFormat>Widescreen</PresentationFormat>
  <Paragraphs>176</Paragraphs>
  <Slides>29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 Light</vt:lpstr>
      <vt:lpstr>Wingdings</vt:lpstr>
      <vt:lpstr>Wingdings 3</vt:lpstr>
      <vt:lpstr>Ion</vt:lpstr>
      <vt:lpstr>PowerPoint Presentation</vt:lpstr>
      <vt:lpstr>PowerPoint Presentation</vt:lpstr>
      <vt:lpstr>The basics of cancer biology</vt:lpstr>
      <vt:lpstr>Oncogenesis</vt:lpstr>
      <vt:lpstr>Oncogenesis Example</vt:lpstr>
      <vt:lpstr>Inherited (germline) genomics variants vs acquired (somatic) variants</vt:lpstr>
      <vt:lpstr>Two kinds of cancer variants: Inherited variants vs Acquired variants</vt:lpstr>
      <vt:lpstr>Depth of somatic mutation</vt:lpstr>
      <vt:lpstr>PowerPoint Presentation</vt:lpstr>
      <vt:lpstr>Refining treatment</vt:lpstr>
      <vt:lpstr>Refining treatment</vt:lpstr>
      <vt:lpstr>Refining treatment</vt:lpstr>
      <vt:lpstr>The hallmarks of cancer</vt:lpstr>
      <vt:lpstr>Tumour development</vt:lpstr>
      <vt:lpstr>Blood supply and cancer</vt:lpstr>
      <vt:lpstr>PowerPoint Presentation</vt:lpstr>
      <vt:lpstr>Tumour classification</vt:lpstr>
      <vt:lpstr>The tumour microenvironment</vt:lpstr>
      <vt:lpstr>Cancer metastasis</vt:lpstr>
      <vt:lpstr>Immunotherapy and precision oncology</vt:lpstr>
      <vt:lpstr>Immunotherapy and precision oncology</vt:lpstr>
      <vt:lpstr>Immunotherapy: Checkpoint inhibitors</vt:lpstr>
      <vt:lpstr>Immunotherapy: CAR T-cell therapy</vt:lpstr>
      <vt:lpstr>Cancer vaccines</vt:lpstr>
      <vt:lpstr>Cancer Genomic Databases</vt:lpstr>
      <vt:lpstr>cbioportal.org</vt:lpstr>
      <vt:lpstr>Lung cancer: EGFR</vt:lpstr>
      <vt:lpstr>Lung cancer: EGFR</vt:lpstr>
      <vt:lpstr>Xin chân thành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Luu Loi</dc:creator>
  <cp:lastModifiedBy>Luu Loi</cp:lastModifiedBy>
  <cp:revision>256</cp:revision>
  <dcterms:created xsi:type="dcterms:W3CDTF">2024-11-15T02:34:27Z</dcterms:created>
  <dcterms:modified xsi:type="dcterms:W3CDTF">2025-01-03T08:05:06Z</dcterms:modified>
</cp:coreProperties>
</file>